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33"/>
  </p:notesMasterIdLst>
  <p:sldIdLst>
    <p:sldId id="256" r:id="rId2"/>
    <p:sldId id="257" r:id="rId3"/>
    <p:sldId id="595" r:id="rId4"/>
    <p:sldId id="1069" r:id="rId5"/>
    <p:sldId id="1070" r:id="rId6"/>
    <p:sldId id="1071" r:id="rId7"/>
    <p:sldId id="1072" r:id="rId8"/>
    <p:sldId id="1073" r:id="rId9"/>
    <p:sldId id="1074" r:id="rId10"/>
    <p:sldId id="1075" r:id="rId11"/>
    <p:sldId id="1076" r:id="rId12"/>
    <p:sldId id="1077" r:id="rId13"/>
    <p:sldId id="1087" r:id="rId14"/>
    <p:sldId id="1078" r:id="rId15"/>
    <p:sldId id="1079" r:id="rId16"/>
    <p:sldId id="1080" r:id="rId17"/>
    <p:sldId id="1081" r:id="rId18"/>
    <p:sldId id="1137" r:id="rId19"/>
    <p:sldId id="903" r:id="rId20"/>
    <p:sldId id="1088" r:id="rId21"/>
    <p:sldId id="1089" r:id="rId22"/>
    <p:sldId id="1090" r:id="rId23"/>
    <p:sldId id="1091" r:id="rId24"/>
    <p:sldId id="1092" r:id="rId25"/>
    <p:sldId id="1096" r:id="rId26"/>
    <p:sldId id="1093" r:id="rId27"/>
    <p:sldId id="1094" r:id="rId28"/>
    <p:sldId id="1095" r:id="rId29"/>
    <p:sldId id="1097" r:id="rId30"/>
    <p:sldId id="1099" r:id="rId31"/>
    <p:sldId id="1100" r:id="rId32"/>
    <p:sldId id="1098" r:id="rId33"/>
    <p:sldId id="1103" r:id="rId34"/>
    <p:sldId id="1101" r:id="rId35"/>
    <p:sldId id="1104" r:id="rId36"/>
    <p:sldId id="1136" r:id="rId37"/>
    <p:sldId id="944" r:id="rId38"/>
    <p:sldId id="1105" r:id="rId39"/>
    <p:sldId id="1106" r:id="rId40"/>
    <p:sldId id="1107" r:id="rId41"/>
    <p:sldId id="1108" r:id="rId42"/>
    <p:sldId id="1109" r:id="rId43"/>
    <p:sldId id="1110" r:id="rId44"/>
    <p:sldId id="1111" r:id="rId45"/>
    <p:sldId id="1112" r:id="rId46"/>
    <p:sldId id="1113" r:id="rId47"/>
    <p:sldId id="1114" r:id="rId48"/>
    <p:sldId id="1117" r:id="rId49"/>
    <p:sldId id="1115" r:id="rId50"/>
    <p:sldId id="1116" r:id="rId51"/>
    <p:sldId id="1118" r:id="rId52"/>
    <p:sldId id="1135" r:id="rId53"/>
    <p:sldId id="965" r:id="rId54"/>
    <p:sldId id="1122" r:id="rId55"/>
    <p:sldId id="1124" r:id="rId56"/>
    <p:sldId id="1125" r:id="rId57"/>
    <p:sldId id="1126" r:id="rId58"/>
    <p:sldId id="1123" r:id="rId59"/>
    <p:sldId id="1127" r:id="rId60"/>
    <p:sldId id="1128" r:id="rId61"/>
    <p:sldId id="1129" r:id="rId62"/>
    <p:sldId id="1130" r:id="rId63"/>
    <p:sldId id="1131" r:id="rId64"/>
    <p:sldId id="1132" r:id="rId65"/>
    <p:sldId id="1133" r:id="rId66"/>
    <p:sldId id="1134" r:id="rId67"/>
    <p:sldId id="981" r:id="rId68"/>
    <p:sldId id="1119" r:id="rId69"/>
    <p:sldId id="1120" r:id="rId70"/>
    <p:sldId id="1121" r:id="rId71"/>
    <p:sldId id="1138" r:id="rId72"/>
    <p:sldId id="1139" r:id="rId73"/>
    <p:sldId id="1140" r:id="rId74"/>
    <p:sldId id="1141" r:id="rId75"/>
    <p:sldId id="1142" r:id="rId76"/>
    <p:sldId id="1143" r:id="rId77"/>
    <p:sldId id="1144" r:id="rId78"/>
    <p:sldId id="1145" r:id="rId79"/>
    <p:sldId id="1146" r:id="rId80"/>
    <p:sldId id="1147" r:id="rId81"/>
    <p:sldId id="1148" r:id="rId82"/>
    <p:sldId id="1149" r:id="rId83"/>
    <p:sldId id="1150" r:id="rId84"/>
    <p:sldId id="1156" r:id="rId85"/>
    <p:sldId id="1151" r:id="rId86"/>
    <p:sldId id="1152" r:id="rId87"/>
    <p:sldId id="1153" r:id="rId88"/>
    <p:sldId id="1154" r:id="rId89"/>
    <p:sldId id="1157" r:id="rId90"/>
    <p:sldId id="1159" r:id="rId91"/>
    <p:sldId id="1160" r:id="rId92"/>
    <p:sldId id="1158" r:id="rId93"/>
    <p:sldId id="1155" r:id="rId94"/>
    <p:sldId id="1161" r:id="rId95"/>
    <p:sldId id="1163" r:id="rId96"/>
    <p:sldId id="1164" r:id="rId97"/>
    <p:sldId id="1165" r:id="rId98"/>
    <p:sldId id="1172" r:id="rId99"/>
    <p:sldId id="1167" r:id="rId100"/>
    <p:sldId id="1168" r:id="rId101"/>
    <p:sldId id="1173" r:id="rId102"/>
    <p:sldId id="1174" r:id="rId103"/>
    <p:sldId id="1169" r:id="rId104"/>
    <p:sldId id="1170" r:id="rId105"/>
    <p:sldId id="1175" r:id="rId106"/>
    <p:sldId id="1176" r:id="rId107"/>
    <p:sldId id="1171" r:id="rId108"/>
    <p:sldId id="1177" r:id="rId109"/>
    <p:sldId id="1178" r:id="rId110"/>
    <p:sldId id="1179" r:id="rId111"/>
    <p:sldId id="1180" r:id="rId112"/>
    <p:sldId id="1181" r:id="rId113"/>
    <p:sldId id="1184" r:id="rId114"/>
    <p:sldId id="1182" r:id="rId115"/>
    <p:sldId id="1185" r:id="rId116"/>
    <p:sldId id="1187" r:id="rId117"/>
    <p:sldId id="1186" r:id="rId118"/>
    <p:sldId id="1188" r:id="rId119"/>
    <p:sldId id="1190" r:id="rId120"/>
    <p:sldId id="1191" r:id="rId121"/>
    <p:sldId id="1193" r:id="rId122"/>
    <p:sldId id="1192" r:id="rId123"/>
    <p:sldId id="1189" r:id="rId124"/>
    <p:sldId id="1194" r:id="rId125"/>
    <p:sldId id="1195" r:id="rId126"/>
    <p:sldId id="1196" r:id="rId127"/>
    <p:sldId id="1200" r:id="rId128"/>
    <p:sldId id="1197" r:id="rId129"/>
    <p:sldId id="1198" r:id="rId130"/>
    <p:sldId id="1201" r:id="rId131"/>
    <p:sldId id="1199" r:id="rId132"/>
    <p:sldId id="1202" r:id="rId133"/>
    <p:sldId id="1203" r:id="rId134"/>
    <p:sldId id="1204" r:id="rId135"/>
    <p:sldId id="1205" r:id="rId136"/>
    <p:sldId id="1206" r:id="rId137"/>
    <p:sldId id="1207" r:id="rId138"/>
    <p:sldId id="1208" r:id="rId139"/>
    <p:sldId id="1209" r:id="rId140"/>
    <p:sldId id="1213" r:id="rId141"/>
    <p:sldId id="1214" r:id="rId142"/>
    <p:sldId id="1210" r:id="rId143"/>
    <p:sldId id="1211" r:id="rId144"/>
    <p:sldId id="1215" r:id="rId145"/>
    <p:sldId id="1216" r:id="rId146"/>
    <p:sldId id="1217" r:id="rId147"/>
    <p:sldId id="1218" r:id="rId148"/>
    <p:sldId id="1219" r:id="rId149"/>
    <p:sldId id="1220" r:id="rId150"/>
    <p:sldId id="1221" r:id="rId151"/>
    <p:sldId id="1222" r:id="rId152"/>
    <p:sldId id="1223" r:id="rId153"/>
    <p:sldId id="1224" r:id="rId154"/>
    <p:sldId id="1225" r:id="rId155"/>
    <p:sldId id="1226" r:id="rId156"/>
    <p:sldId id="1227" r:id="rId157"/>
    <p:sldId id="1228" r:id="rId158"/>
    <p:sldId id="1230" r:id="rId159"/>
    <p:sldId id="1231" r:id="rId160"/>
    <p:sldId id="1232" r:id="rId161"/>
    <p:sldId id="1233" r:id="rId162"/>
    <p:sldId id="1234" r:id="rId163"/>
    <p:sldId id="1235" r:id="rId164"/>
    <p:sldId id="1237" r:id="rId165"/>
    <p:sldId id="1236" r:id="rId166"/>
    <p:sldId id="1238" r:id="rId167"/>
    <p:sldId id="1239" r:id="rId168"/>
    <p:sldId id="1240" r:id="rId169"/>
    <p:sldId id="1241" r:id="rId170"/>
    <p:sldId id="1242" r:id="rId171"/>
    <p:sldId id="1244" r:id="rId172"/>
    <p:sldId id="1245" r:id="rId173"/>
    <p:sldId id="1243" r:id="rId174"/>
    <p:sldId id="1246" r:id="rId175"/>
    <p:sldId id="1247" r:id="rId176"/>
    <p:sldId id="1248" r:id="rId177"/>
    <p:sldId id="1249" r:id="rId178"/>
    <p:sldId id="1250" r:id="rId179"/>
    <p:sldId id="1253" r:id="rId180"/>
    <p:sldId id="1251" r:id="rId181"/>
    <p:sldId id="1252" r:id="rId182"/>
    <p:sldId id="1254" r:id="rId183"/>
    <p:sldId id="1255" r:id="rId184"/>
    <p:sldId id="1256" r:id="rId185"/>
    <p:sldId id="1257" r:id="rId186"/>
    <p:sldId id="1258" r:id="rId187"/>
    <p:sldId id="1259" r:id="rId188"/>
    <p:sldId id="1260" r:id="rId189"/>
    <p:sldId id="1261" r:id="rId190"/>
    <p:sldId id="1262" r:id="rId191"/>
    <p:sldId id="1263" r:id="rId192"/>
    <p:sldId id="1264" r:id="rId193"/>
    <p:sldId id="1265" r:id="rId194"/>
    <p:sldId id="1266" r:id="rId195"/>
    <p:sldId id="1267" r:id="rId196"/>
    <p:sldId id="1268" r:id="rId197"/>
    <p:sldId id="1269" r:id="rId198"/>
    <p:sldId id="1270" r:id="rId199"/>
    <p:sldId id="1271" r:id="rId200"/>
    <p:sldId id="1272" r:id="rId201"/>
    <p:sldId id="1273" r:id="rId202"/>
    <p:sldId id="1274" r:id="rId203"/>
    <p:sldId id="1275" r:id="rId204"/>
    <p:sldId id="1276" r:id="rId205"/>
    <p:sldId id="1277" r:id="rId206"/>
    <p:sldId id="1278" r:id="rId207"/>
    <p:sldId id="1279" r:id="rId208"/>
    <p:sldId id="1280" r:id="rId209"/>
    <p:sldId id="1281" r:id="rId210"/>
    <p:sldId id="1282" r:id="rId211"/>
    <p:sldId id="1283" r:id="rId212"/>
    <p:sldId id="1284" r:id="rId213"/>
    <p:sldId id="1285" r:id="rId214"/>
    <p:sldId id="1286" r:id="rId215"/>
    <p:sldId id="1287" r:id="rId216"/>
    <p:sldId id="1288" r:id="rId217"/>
    <p:sldId id="1289" r:id="rId218"/>
    <p:sldId id="1290" r:id="rId219"/>
    <p:sldId id="1291" r:id="rId220"/>
    <p:sldId id="1292" r:id="rId221"/>
    <p:sldId id="1293" r:id="rId222"/>
    <p:sldId id="1294" r:id="rId223"/>
    <p:sldId id="1295" r:id="rId224"/>
    <p:sldId id="1296" r:id="rId225"/>
    <p:sldId id="1297" r:id="rId226"/>
    <p:sldId id="1298" r:id="rId227"/>
    <p:sldId id="1299" r:id="rId228"/>
    <p:sldId id="1300" r:id="rId229"/>
    <p:sldId id="1301" r:id="rId230"/>
    <p:sldId id="1302" r:id="rId231"/>
    <p:sldId id="269" r:id="rId232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4"/>
      <p:bold r:id="rId235"/>
      <p:italic r:id="rId236"/>
      <p:boldItalic r:id="rId237"/>
    </p:embeddedFont>
    <p:embeddedFont>
      <p:font typeface="Proxima Nova" panose="020B0604020202020204" charset="0"/>
      <p:regular r:id="rId238"/>
      <p:bold r:id="rId239"/>
      <p:italic r:id="rId240"/>
      <p:boldItalic r:id="rId241"/>
    </p:embeddedFont>
    <p:embeddedFont>
      <p:font typeface="Roboto" panose="02000000000000000000" pitchFamily="2" charset="0"/>
      <p:regular r:id="rId242"/>
      <p:bold r:id="rId243"/>
      <p:italic r:id="rId244"/>
      <p:boldItalic r:id="rId2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EE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font" Target="fonts/font4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font" Target="fonts/font5.fntdata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font" Target="fonts/font6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font" Target="fonts/font7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font" Target="fonts/font3.fntdata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font" Target="fonts/font9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font" Target="fonts/font10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notesMaster" Target="notesMasters/notes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font" Target="fonts/font11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font" Target="fonts/font12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font" Target="fonts/font2.fnt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presProps" Target="pres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3" name="Google Shape;6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6DBA6A8B-5BD1-4642-76AF-B330734DB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275E2A57-ED37-B743-1E59-2049D0CDEB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 dirty="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 dirty="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2752C834-DDB7-6A58-D20E-A8F0C40220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1112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8A934C64-C137-C74E-2695-B7195B7F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E00E41FD-8395-9338-391D-B025467C70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 dirty="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 dirty="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C8258F24-9544-FC9F-5250-D1BA94ADE0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3327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43A3A651-AB43-0B08-CB8F-D3FD0E9FE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D52DBD1F-A586-26F3-C476-9A8CCE704B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 dirty="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 dirty="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634BF667-CE95-C24E-771B-5E0874D189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2868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5E47AA56-9A4D-DBBE-7D34-756FEC8EB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3BA14197-E7D8-02C0-4987-990A063FE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 dirty="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 dirty="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FCCFF21E-5366-C3C0-5A74-78E4DA0929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1929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2D14264B-C3A8-5C4C-96C9-5F7FF2E79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58E58905-F451-510C-7CF6-2B697800EA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 dirty="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 dirty="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217EC316-BB96-9047-F50C-DC101D7E2C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5795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0991628A-FB07-4787-C0F2-66623AD87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8941A452-D6C7-65AB-CBB4-7E2CD471F3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 dirty="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 dirty="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BA4F7DB1-82E8-543B-935E-E058D89ABD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2174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6FE77094-652F-38C6-6DEF-62463192A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41C6FD63-50A1-8B86-684B-61954A889C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 dirty="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 dirty="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F8E55B07-9076-30BD-E719-487E92AA7C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19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F7DEA8DD-DFD7-93DC-9A6A-8F2A81438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A592770B-6B3A-A60B-32D0-668C6FB666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 dirty="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 dirty="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DB5CFA0E-BF6F-558F-E37A-BD00720810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0532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>
          <a:extLst>
            <a:ext uri="{FF2B5EF4-FFF2-40B4-BE49-F238E27FC236}">
              <a16:creationId xmlns:a16="http://schemas.microsoft.com/office/drawing/2014/main" id="{49676DF7-E486-F034-FA79-74635E9A2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:notes">
            <a:extLst>
              <a:ext uri="{FF2B5EF4-FFF2-40B4-BE49-F238E27FC236}">
                <a16:creationId xmlns:a16="http://schemas.microsoft.com/office/drawing/2014/main" id="{281C1237-262E-55E6-14A6-BC3297D98A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3" name="Google Shape;703;p8:notes">
            <a:extLst>
              <a:ext uri="{FF2B5EF4-FFF2-40B4-BE49-F238E27FC236}">
                <a16:creationId xmlns:a16="http://schemas.microsoft.com/office/drawing/2014/main" id="{6A024F68-CCC4-8D43-9D36-88A12B5D8B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9134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lang="en-I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0164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620" name="Google Shape;6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210</a:t>
            </a:fld>
            <a:endParaRPr lang="en-I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8384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45613C79-4B2E-847A-CC9F-2FC7EBF6B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4E93BAAD-EBF1-3BE8-C346-024834C58D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 dirty="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 dirty="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DE1BFCA5-56BD-5286-7FF0-048A1CBFDF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1523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9ECDEDC5-FF24-96D9-2E29-EC1A4C509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D4839DAE-30F1-0DD4-4072-1CA834EC3F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 dirty="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 dirty="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F68B0142-EFCB-B06B-89FB-B20065E3F6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7270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ABA567CF-1E7A-4FF1-72D9-A84CDA370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BE2E8C93-265F-97DD-435D-115C024F66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 dirty="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 dirty="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CC767666-15B6-DF69-7688-3B4B4480BD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4772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3CC1A685-46FF-345D-D40B-34094B5BD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9A20991C-16AF-A86B-2F4D-353CFA34E5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 dirty="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 dirty="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66C304DA-45A5-2628-5CB9-B1CF9BE19C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6345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79C9791B-FF54-766B-CDF2-EC29385FB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20B56BC7-2576-5207-39FB-8E495EC089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 dirty="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 dirty="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364A0409-459F-8A00-37D5-4E6DFA3069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1748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A177BFA5-AC5C-AF46-67A7-2A85E4AEC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40888718-10CC-6DD6-D51B-CD9FF5B921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 dirty="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 dirty="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8B8E49E3-FA6E-3C79-B487-C3E8851750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6512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C6FFD51A-D4EF-3FF5-B4BB-C0FB0A06F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B65559A8-C41C-F416-37AB-E6B1DB9B08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 dirty="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 dirty="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 dirty="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C3BFD3F7-0C30-21DC-653F-C735F400D4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353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5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72D4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sp>
        <p:nvSpPr>
          <p:cNvPr id="19" name="Google Shape;19;p2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5_Section Header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5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408;p25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409" name="Google Shape;409;p25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25"/>
          <p:cNvSpPr txBox="1">
            <a:spLocks noGrp="1"/>
          </p:cNvSpPr>
          <p:nvPr>
            <p:ph type="body" idx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5" name="Google Shape;415;p25"/>
          <p:cNvSpPr txBox="1">
            <a:spLocks noGrp="1"/>
          </p:cNvSpPr>
          <p:nvPr>
            <p:ph type="body" idx="2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6" name="Google Shape;416;p25"/>
          <p:cNvSpPr txBox="1">
            <a:spLocks noGrp="1"/>
          </p:cNvSpPr>
          <p:nvPr>
            <p:ph type="body" idx="3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7" name="Google Shape;417;p25"/>
          <p:cNvSpPr txBox="1">
            <a:spLocks noGrp="1"/>
          </p:cNvSpPr>
          <p:nvPr>
            <p:ph type="dt" idx="10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18" name="Google Shape;418;p25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419" name="Google Shape;419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5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oogle Shape;422;p25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423" name="Google Shape;423;p25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25"/>
          <p:cNvSpPr txBox="1">
            <a:spLocks noGrp="1"/>
          </p:cNvSpPr>
          <p:nvPr>
            <p:ph type="body" idx="4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9" name="Google Shape;429;p25"/>
          <p:cNvSpPr txBox="1">
            <a:spLocks noGrp="1"/>
          </p:cNvSpPr>
          <p:nvPr>
            <p:ph type="body" idx="5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0" name="Google Shape;430;p25"/>
          <p:cNvSpPr txBox="1">
            <a:spLocks noGrp="1"/>
          </p:cNvSpPr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1" name="Google Shape;43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Title and TImeline Infographic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4" name="Google Shape;434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435" name="Google Shape;43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6"/>
          <p:cNvSpPr txBox="1">
            <a:spLocks noGrp="1"/>
          </p:cNvSpPr>
          <p:nvPr>
            <p:ph type="body" idx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7" name="Google Shape;437;p26"/>
          <p:cNvSpPr txBox="1">
            <a:spLocks noGrp="1"/>
          </p:cNvSpPr>
          <p:nvPr>
            <p:ph type="body" idx="2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8" name="Google Shape;438;p26"/>
          <p:cNvSpPr txBox="1">
            <a:spLocks noGrp="1"/>
          </p:cNvSpPr>
          <p:nvPr>
            <p:ph type="body" idx="3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9" name="Google Shape;439;p26"/>
          <p:cNvSpPr txBox="1">
            <a:spLocks noGrp="1"/>
          </p:cNvSpPr>
          <p:nvPr>
            <p:ph type="body" idx="4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0" name="Google Shape;440;p26"/>
          <p:cNvSpPr txBox="1">
            <a:spLocks noGrp="1"/>
          </p:cNvSpPr>
          <p:nvPr>
            <p:ph type="body" idx="5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1" name="Google Shape;441;p26"/>
          <p:cNvSpPr txBox="1">
            <a:spLocks noGrp="1"/>
          </p:cNvSpPr>
          <p:nvPr>
            <p:ph type="body" idx="6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2" name="Google Shape;442;p26"/>
          <p:cNvSpPr txBox="1">
            <a:spLocks noGrp="1"/>
          </p:cNvSpPr>
          <p:nvPr>
            <p:ph type="body" idx="7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3" name="Google Shape;443;p26"/>
          <p:cNvSpPr txBox="1">
            <a:spLocks noGrp="1"/>
          </p:cNvSpPr>
          <p:nvPr>
            <p:ph type="body" idx="8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4" name="Google Shape;444;p26"/>
          <p:cNvSpPr txBox="1">
            <a:spLocks noGrp="1"/>
          </p:cNvSpPr>
          <p:nvPr>
            <p:ph type="body" idx="9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5" name="Google Shape;445;p26"/>
          <p:cNvSpPr txBox="1">
            <a:spLocks noGrp="1"/>
          </p:cNvSpPr>
          <p:nvPr>
            <p:ph type="body" idx="13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6" name="Google Shape;446;p26"/>
          <p:cNvSpPr txBox="1">
            <a:spLocks noGrp="1"/>
          </p:cNvSpPr>
          <p:nvPr>
            <p:ph type="body" idx="14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body" idx="15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body" idx="16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9" name="Google Shape;449;p26"/>
          <p:cNvSpPr txBox="1">
            <a:spLocks noGrp="1"/>
          </p:cNvSpPr>
          <p:nvPr>
            <p:ph type="body" idx="17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0" name="Google Shape;450;p26"/>
          <p:cNvSpPr txBox="1">
            <a:spLocks noGrp="1"/>
          </p:cNvSpPr>
          <p:nvPr>
            <p:ph type="body" idx="18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body" idx="19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2" name="Google Shape;452;p26"/>
          <p:cNvSpPr txBox="1">
            <a:spLocks noGrp="1"/>
          </p:cNvSpPr>
          <p:nvPr>
            <p:ph type="body" idx="20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3" name="Google Shape;453;p26"/>
          <p:cNvSpPr txBox="1">
            <a:spLocks noGrp="1"/>
          </p:cNvSpPr>
          <p:nvPr>
            <p:ph type="body" idx="2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4" name="Google Shape;454;p26"/>
          <p:cNvSpPr txBox="1">
            <a:spLocks noGrp="1"/>
          </p:cNvSpPr>
          <p:nvPr>
            <p:ph type="body" idx="22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body" idx="23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6" name="Google Shape;45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9" name="Google Shape;45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Title and Doughnut Char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62" name="Google Shape;46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sp>
        <p:nvSpPr>
          <p:cNvPr id="463" name="Google Shape;463;p27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7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65" name="Google Shape;4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Title and Line Char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68" name="Google Shape;46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sp>
        <p:nvSpPr>
          <p:cNvPr id="469" name="Google Shape;469;p28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70" name="Google Shape;47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8"/>
          <p:cNvSpPr txBox="1">
            <a:spLocks noGrp="1"/>
          </p:cNvSpPr>
          <p:nvPr>
            <p:ph type="body" idx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3" name="Google Shape;473;p28"/>
          <p:cNvSpPr txBox="1">
            <a:spLocks noGrp="1"/>
          </p:cNvSpPr>
          <p:nvPr>
            <p:ph type="body" idx="2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body" idx="3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5" name="Google Shape;475;p28"/>
          <p:cNvSpPr txBox="1">
            <a:spLocks noGrp="1"/>
          </p:cNvSpPr>
          <p:nvPr>
            <p:ph type="body" idx="4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body" idx="5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7" name="Google Shape;477;p28"/>
          <p:cNvSpPr txBox="1">
            <a:spLocks noGrp="1"/>
          </p:cNvSpPr>
          <p:nvPr>
            <p:ph type="body" idx="6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8" name="Google Shape;478;p28"/>
          <p:cNvSpPr txBox="1">
            <a:spLocks noGrp="1"/>
          </p:cNvSpPr>
          <p:nvPr>
            <p:ph type="body" idx="7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9" name="Google Shape;479;p28"/>
          <p:cNvSpPr>
            <a:spLocks noGrp="1"/>
          </p:cNvSpPr>
          <p:nvPr>
            <p:ph type="chart" idx="8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80" name="Google Shape;480;p28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81" name="Google Shape;48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2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2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5" name="Google Shape;48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Title and Doughnut Chart 2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8" name="Google Shape;488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489" name="Google Shape;48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9"/>
          <p:cNvSpPr txBox="1">
            <a:spLocks noGrp="1"/>
          </p:cNvSpPr>
          <p:nvPr>
            <p:ph type="body" idx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3" name="Google Shape;493;p29"/>
          <p:cNvSpPr txBox="1">
            <a:spLocks noGrp="1"/>
          </p:cNvSpPr>
          <p:nvPr>
            <p:ph type="body" idx="2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4" name="Google Shape;494;p29"/>
          <p:cNvSpPr txBox="1">
            <a:spLocks noGrp="1"/>
          </p:cNvSpPr>
          <p:nvPr>
            <p:ph type="body" idx="3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5" name="Google Shape;495;p29"/>
          <p:cNvSpPr txBox="1">
            <a:spLocks noGrp="1"/>
          </p:cNvSpPr>
          <p:nvPr>
            <p:ph type="body" idx="4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96" name="Google Shape;49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1" name="Google Shape;501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Title and Infograhic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04" name="Google Shape;50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505" name="Google Shape;505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0"/>
          <p:cNvSpPr txBox="1">
            <a:spLocks noGrp="1"/>
          </p:cNvSpPr>
          <p:nvPr>
            <p:ph type="body" idx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8" name="Google Shape;508;p30"/>
          <p:cNvSpPr txBox="1">
            <a:spLocks noGrp="1"/>
          </p:cNvSpPr>
          <p:nvPr>
            <p:ph type="body" idx="2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9" name="Google Shape;509;p30"/>
          <p:cNvSpPr txBox="1">
            <a:spLocks noGrp="1"/>
          </p:cNvSpPr>
          <p:nvPr>
            <p:ph type="body" idx="3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0" name="Google Shape;510;p30"/>
          <p:cNvSpPr txBox="1">
            <a:spLocks noGrp="1"/>
          </p:cNvSpPr>
          <p:nvPr>
            <p:ph type="body" idx="4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1" name="Google Shape;511;p30"/>
          <p:cNvSpPr txBox="1">
            <a:spLocks noGrp="1"/>
          </p:cNvSpPr>
          <p:nvPr>
            <p:ph type="body" idx="5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body" idx="6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body" idx="7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4" name="Google Shape;514;p30"/>
          <p:cNvSpPr txBox="1">
            <a:spLocks noGrp="1"/>
          </p:cNvSpPr>
          <p:nvPr>
            <p:ph type="body" idx="8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5" name="Google Shape;515;p30"/>
          <p:cNvSpPr txBox="1">
            <a:spLocks noGrp="1"/>
          </p:cNvSpPr>
          <p:nvPr>
            <p:ph type="body" idx="9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6" name="Google Shape;516;p30"/>
          <p:cNvSpPr txBox="1">
            <a:spLocks noGrp="1"/>
          </p:cNvSpPr>
          <p:nvPr>
            <p:ph type="body" idx="13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7" name="Google Shape;517;p30"/>
          <p:cNvSpPr txBox="1">
            <a:spLocks noGrp="1"/>
          </p:cNvSpPr>
          <p:nvPr>
            <p:ph type="body" idx="14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body" idx="15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9" name="Google Shape;519;p30"/>
          <p:cNvSpPr txBox="1">
            <a:spLocks noGrp="1"/>
          </p:cNvSpPr>
          <p:nvPr>
            <p:ph type="body" idx="16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0" name="Google Shape;520;p30"/>
          <p:cNvSpPr txBox="1">
            <a:spLocks noGrp="1"/>
          </p:cNvSpPr>
          <p:nvPr>
            <p:ph type="body" idx="17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1" name="Google Shape;521;p30"/>
          <p:cNvSpPr txBox="1">
            <a:spLocks noGrp="1"/>
          </p:cNvSpPr>
          <p:nvPr>
            <p:ph type="body" idx="18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body" idx="19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body" idx="20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body" idx="2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0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0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9" name="Google Shape;52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Title and Infographic 2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2" name="Google Shape;532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533" name="Google Shape;533;p31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1"/>
          <p:cNvSpPr txBox="1">
            <a:spLocks noGrp="1"/>
          </p:cNvSpPr>
          <p:nvPr>
            <p:ph type="body" idx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5" name="Google Shape;535;p31"/>
          <p:cNvSpPr txBox="1">
            <a:spLocks noGrp="1"/>
          </p:cNvSpPr>
          <p:nvPr>
            <p:ph type="body" idx="2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6" name="Google Shape;536;p31"/>
          <p:cNvSpPr txBox="1">
            <a:spLocks noGrp="1"/>
          </p:cNvSpPr>
          <p:nvPr>
            <p:ph type="body" idx="3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body" idx="4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8" name="Google Shape;538;p31"/>
          <p:cNvSpPr txBox="1">
            <a:spLocks noGrp="1"/>
          </p:cNvSpPr>
          <p:nvPr>
            <p:ph type="body" idx="5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9" name="Google Shape;539;p31"/>
          <p:cNvSpPr txBox="1">
            <a:spLocks noGrp="1"/>
          </p:cNvSpPr>
          <p:nvPr>
            <p:ph type="body" idx="6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0" name="Google Shape;540;p31"/>
          <p:cNvSpPr txBox="1">
            <a:spLocks noGrp="1"/>
          </p:cNvSpPr>
          <p:nvPr>
            <p:ph type="body" idx="7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body" idx="8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body" idx="9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body" idx="13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4" name="Google Shape;544;p3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Title and Infographic 3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48" name="Google Shape;548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sp>
        <p:nvSpPr>
          <p:cNvPr id="549" name="Google Shape;549;p32"/>
          <p:cNvSpPr txBox="1">
            <a:spLocks noGrp="1"/>
          </p:cNvSpPr>
          <p:nvPr>
            <p:ph type="body" idx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body" idx="2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body" idx="3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2" name="Google Shape;552;p32"/>
          <p:cNvSpPr txBox="1">
            <a:spLocks noGrp="1"/>
          </p:cNvSpPr>
          <p:nvPr>
            <p:ph type="body" idx="4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3" name="Google Shape;553;p32"/>
          <p:cNvSpPr txBox="1">
            <a:spLocks noGrp="1"/>
          </p:cNvSpPr>
          <p:nvPr>
            <p:ph type="body" idx="5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4" name="Google Shape;554;p32"/>
          <p:cNvSpPr txBox="1">
            <a:spLocks noGrp="1"/>
          </p:cNvSpPr>
          <p:nvPr>
            <p:ph type="body" idx="6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5" name="Google Shape;555;p32"/>
          <p:cNvSpPr txBox="1">
            <a:spLocks noGrp="1"/>
          </p:cNvSpPr>
          <p:nvPr>
            <p:ph type="body" idx="7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body" idx="8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7" name="Google Shape;557;p32"/>
          <p:cNvSpPr txBox="1">
            <a:spLocks noGrp="1"/>
          </p:cNvSpPr>
          <p:nvPr>
            <p:ph type="body" idx="9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8" name="Google Shape;558;p32"/>
          <p:cNvSpPr txBox="1">
            <a:spLocks noGrp="1"/>
          </p:cNvSpPr>
          <p:nvPr>
            <p:ph type="body" idx="13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9" name="Google Shape;559;p32"/>
          <p:cNvSpPr txBox="1">
            <a:spLocks noGrp="1"/>
          </p:cNvSpPr>
          <p:nvPr>
            <p:ph type="body" idx="14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body" idx="15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body" idx="16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body" idx="17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body" idx="18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4" name="Google Shape;564;p32"/>
          <p:cNvSpPr txBox="1">
            <a:spLocks noGrp="1"/>
          </p:cNvSpPr>
          <p:nvPr>
            <p:ph type="body" idx="19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5" name="Google Shape;565;p32"/>
          <p:cNvSpPr txBox="1">
            <a:spLocks noGrp="1"/>
          </p:cNvSpPr>
          <p:nvPr>
            <p:ph type="body" idx="20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6" name="Google Shape;566;p32"/>
          <p:cNvSpPr txBox="1">
            <a:spLocks noGrp="1"/>
          </p:cNvSpPr>
          <p:nvPr>
            <p:ph type="body" idx="2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7" name="Google Shape;567;p32"/>
          <p:cNvSpPr txBox="1">
            <a:spLocks noGrp="1"/>
          </p:cNvSpPr>
          <p:nvPr>
            <p:ph type="body" idx="22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body" idx="23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body" idx="24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body" idx="25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1" name="Google Shape;571;p32"/>
          <p:cNvSpPr txBox="1">
            <a:spLocks noGrp="1"/>
          </p:cNvSpPr>
          <p:nvPr>
            <p:ph type="body" idx="26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body" idx="27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73" name="Google Shape;573;p32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574" name="Google Shape;574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1" name="Google Shape;59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32"/>
          <p:cNvSpPr txBox="1">
            <a:spLocks noGrp="1"/>
          </p:cNvSpPr>
          <p:nvPr>
            <p:ph type="body" idx="28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0" name="Google Shape;600;p3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3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3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5" name="Google Shape;605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sp>
        <p:nvSpPr>
          <p:cNvPr id="606" name="Google Shape;606;p33"/>
          <p:cNvSpPr txBox="1">
            <a:spLocks noGrp="1"/>
          </p:cNvSpPr>
          <p:nvPr>
            <p:ph type="body" idx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7" name="Google Shape;607;p33"/>
          <p:cNvSpPr>
            <a:spLocks noGrp="1"/>
          </p:cNvSpPr>
          <p:nvPr>
            <p:ph type="chart" idx="2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08" name="Google Shape;608;p33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33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431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5990568" cy="56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icture and caption">
  <p:cSld name="Title, picture and 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7"/>
          <p:cNvSpPr>
            <a:spLocks noGrp="1"/>
          </p:cNvSpPr>
          <p:nvPr>
            <p:ph type="pic" idx="2"/>
          </p:nvPr>
        </p:nvSpPr>
        <p:spPr>
          <a:xfrm>
            <a:off x="4136817" y="1681163"/>
            <a:ext cx="4535267" cy="28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648274" y="1681163"/>
            <a:ext cx="3140075" cy="28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62" name="Google Shape;6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053">
          <p15:clr>
            <a:srgbClr val="FBAE40"/>
          </p15:clr>
        </p15:guide>
        <p15:guide id="3" orient="horz" pos="2845">
          <p15:clr>
            <a:srgbClr val="FBAE40"/>
          </p15:clr>
        </p15:guide>
        <p15:guide id="4" pos="3254">
          <p15:clr>
            <a:srgbClr val="FBAE40"/>
          </p15:clr>
        </p15:guide>
        <p15:guide id="5" pos="339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1_Divider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38" name="Google Shape;338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39" name="Google Shape;339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340" name="Google Shape;34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1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dirty="0"/>
          </a:p>
        </p:txBody>
      </p:sp>
      <p:pic>
        <p:nvPicPr>
          <p:cNvPr id="342" name="Google Shape;34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1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2"/>
          <p:cNvSpPr txBox="1">
            <a:spLocks noGrp="1"/>
          </p:cNvSpPr>
          <p:nvPr>
            <p:ph type="title"/>
          </p:nvPr>
        </p:nvSpPr>
        <p:spPr>
          <a:xfrm>
            <a:off x="629841" y="600075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2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49" name="Google Shape;349;p22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50" name="Google Shape;350;p22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51" name="Google Shape;351;p22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6" name="Google Shape;356;p22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7" name="Google Shape;357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8" name="Google Shape;358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359" name="Google Shape;35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3"/>
          <p:cNvSpPr txBox="1">
            <a:spLocks noGrp="1"/>
          </p:cNvSpPr>
          <p:nvPr>
            <p:ph type="title"/>
          </p:nvPr>
        </p:nvSpPr>
        <p:spPr>
          <a:xfrm>
            <a:off x="642473" y="546498"/>
            <a:ext cx="5902706" cy="56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3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3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65" name="Google Shape;365;p23"/>
          <p:cNvSpPr>
            <a:spLocks noGrp="1"/>
          </p:cNvSpPr>
          <p:nvPr>
            <p:ph type="pic" idx="3"/>
          </p:nvPr>
        </p:nvSpPr>
        <p:spPr>
          <a:xfrm>
            <a:off x="621848" y="1868091"/>
            <a:ext cx="25920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66" name="Google Shape;366;p23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7" name="Google Shape;367;p23"/>
          <p:cNvSpPr txBox="1">
            <a:spLocks noGrp="1"/>
          </p:cNvSpPr>
          <p:nvPr>
            <p:ph type="body" idx="4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23"/>
          <p:cNvSpPr txBox="1">
            <a:spLocks noGrp="1"/>
          </p:cNvSpPr>
          <p:nvPr>
            <p:ph type="dt" idx="10"/>
          </p:nvPr>
        </p:nvSpPr>
        <p:spPr>
          <a:xfrm>
            <a:off x="642473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9" name="Google Shape;369;p23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370" name="Google Shape;37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3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3"/>
          <p:cNvSpPr/>
          <p:nvPr/>
        </p:nvSpPr>
        <p:spPr>
          <a:xfrm>
            <a:off x="4599929" y="1870236"/>
            <a:ext cx="3969000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869" y="98885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869" y="146904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869" y="1948824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869" y="242716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7868" y="2907797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4"/>
          <p:cNvSpPr txBox="1">
            <a:spLocks noGrp="1"/>
          </p:cNvSpPr>
          <p:nvPr>
            <p:ph type="body" idx="1"/>
          </p:nvPr>
        </p:nvSpPr>
        <p:spPr>
          <a:xfrm>
            <a:off x="878243" y="157250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1" name="Google Shape;381;p24"/>
          <p:cNvSpPr txBox="1">
            <a:spLocks noGrp="1"/>
          </p:cNvSpPr>
          <p:nvPr>
            <p:ph type="body" idx="2"/>
          </p:nvPr>
        </p:nvSpPr>
        <p:spPr>
          <a:xfrm>
            <a:off x="878243" y="1088140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2" name="Google Shape;382;p24"/>
          <p:cNvSpPr txBox="1">
            <a:spLocks noGrp="1"/>
          </p:cNvSpPr>
          <p:nvPr>
            <p:ph type="body" idx="3"/>
          </p:nvPr>
        </p:nvSpPr>
        <p:spPr>
          <a:xfrm>
            <a:off x="878243" y="2046971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3" name="Google Shape;383;p24"/>
          <p:cNvSpPr txBox="1">
            <a:spLocks noGrp="1"/>
          </p:cNvSpPr>
          <p:nvPr>
            <p:ph type="body" idx="4"/>
          </p:nvPr>
        </p:nvSpPr>
        <p:spPr>
          <a:xfrm>
            <a:off x="878243" y="252895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4" name="Google Shape;384;p24"/>
          <p:cNvSpPr txBox="1">
            <a:spLocks noGrp="1"/>
          </p:cNvSpPr>
          <p:nvPr>
            <p:ph type="body" idx="5"/>
          </p:nvPr>
        </p:nvSpPr>
        <p:spPr>
          <a:xfrm>
            <a:off x="878243" y="300539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Google Shape;385;p24"/>
          <p:cNvSpPr txBox="1">
            <a:spLocks noGrp="1"/>
          </p:cNvSpPr>
          <p:nvPr>
            <p:ph type="body" idx="6"/>
          </p:nvPr>
        </p:nvSpPr>
        <p:spPr>
          <a:xfrm>
            <a:off x="4359486" y="1572507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6" name="Google Shape;386;p24"/>
          <p:cNvSpPr txBox="1">
            <a:spLocks noGrp="1"/>
          </p:cNvSpPr>
          <p:nvPr>
            <p:ph type="body" idx="7"/>
          </p:nvPr>
        </p:nvSpPr>
        <p:spPr>
          <a:xfrm>
            <a:off x="4359486" y="1088140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body" idx="8"/>
          </p:nvPr>
        </p:nvSpPr>
        <p:spPr>
          <a:xfrm>
            <a:off x="4359486" y="2046971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body" idx="9"/>
          </p:nvPr>
        </p:nvSpPr>
        <p:spPr>
          <a:xfrm>
            <a:off x="4359486" y="252895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9" name="Google Shape;389;p24"/>
          <p:cNvSpPr txBox="1">
            <a:spLocks noGrp="1"/>
          </p:cNvSpPr>
          <p:nvPr>
            <p:ph type="body" idx="13"/>
          </p:nvPr>
        </p:nvSpPr>
        <p:spPr>
          <a:xfrm>
            <a:off x="4359486" y="300539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0" name="Google Shape;390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1" name="Google Shape;391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392" name="Google Shape;39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427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427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427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427" y="243555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0426" y="291618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74155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74154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74153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74153" y="2434706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74153" y="29144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4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4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4" name="Google Shape;404;p2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6196824" cy="569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929762" y="209484"/>
            <a:ext cx="814046" cy="2172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yotidabass/Revise-Reinforcement-Learning/tree/mai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ithub.com/jyotidabass/Revise-Reinforcement-Learning/tree/main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jyotidabass/Revise-Reinforcement-Learning/tree/main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github.com/jyotidabass/Revise-Reinforcement-Learning/tree/mai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4"/>
          <p:cNvSpPr txBox="1"/>
          <p:nvPr/>
        </p:nvSpPr>
        <p:spPr>
          <a:xfrm>
            <a:off x="399914" y="2065926"/>
            <a:ext cx="8197077" cy="117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44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LJMU MSc DS/ML C28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endParaRPr lang="en-IN" sz="44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4000"/>
            </a:pPr>
            <a:br>
              <a:rPr lang="en-US" sz="3200" b="1" dirty="0">
                <a:solidFill>
                  <a:schemeClr val="dk1"/>
                </a:solidFill>
                <a:latin typeface="Lato"/>
                <a:ea typeface="Lato"/>
                <a:cs typeface="Lato"/>
              </a:rPr>
            </a:br>
            <a:endParaRPr sz="3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6" name="Google Shape;61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2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34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1CA365F8-0A72-B40E-E679-4E0F79772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E0C79D62-A2CE-989F-BF30-AE23EB4A92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10</a:t>
            </a:fld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C872AC62-6A15-E275-53DA-6956FAFD6C42}"/>
              </a:ext>
            </a:extLst>
          </p:cNvPr>
          <p:cNvSpPr txBox="1"/>
          <p:nvPr/>
        </p:nvSpPr>
        <p:spPr>
          <a:xfrm>
            <a:off x="711151" y="371825"/>
            <a:ext cx="686530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Key Difference from Other AI</a:t>
            </a:r>
            <a:endParaRPr lang="en-IN"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F505E1EA-47D9-C39F-1507-E4D3EC6D6502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B7AC6-B56E-9DC7-3DB3-97AE9C2F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70" y="1058121"/>
            <a:ext cx="5325218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340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E6183-BEF6-56F1-1E70-E8790D3CC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BEC3-F290-54E3-BB96-2A1870367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7346270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How Safety Is Implemented (Simple View)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D4C03-7660-6768-7640-53266D2EB8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100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E09CF-D25A-E40E-0435-6F74009E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01" y="1184442"/>
            <a:ext cx="3658111" cy="8478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68562-4FF5-2504-9DF0-C364CDB4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11" y="3934706"/>
            <a:ext cx="2943636" cy="4191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19894-91CB-49F9-915B-2DCD3296E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033" y="2157429"/>
            <a:ext cx="5744377" cy="16194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99510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A3216-4088-2B92-52E9-A832130F9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483C-68B4-06B9-37BE-4CE2F195D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6880905" cy="562407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Why Safety Improves Explainability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7F3420-084D-D7CA-D6C0-0D9CA9F315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101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AC128-9A3C-84E5-3652-A4AB6CAB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68" y="1271478"/>
            <a:ext cx="5315692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958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A76E5-42B6-C398-2578-ADA566B26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BEA39-4472-F146-88AF-2B46DB89A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7329941" cy="562407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Human-in-the-Loop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B4DCC3-5D38-7304-C6BC-C2E0F3DCD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102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82E77-49CF-DBBB-66D2-5785916FB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91" y="1272147"/>
            <a:ext cx="5277587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286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48BBB-9559-BA7C-A89A-567C85935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3482-7CDA-881F-37E4-A01A9190C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What Does That Mean?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048C51-0F70-D901-90A7-F84B0D8B95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103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D7A593-410A-F508-8BE8-A1A41C2FF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55" y="1206737"/>
            <a:ext cx="5915851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165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AE80D-2883-E2F6-578B-3A3253C9C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37AF-16FF-DBA3-8FA2-3DFF747B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AI with Human Feedback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60D90B-E0B8-AD32-E8F9-DC8F5B1181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104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5F8BF-5F3F-B67D-531E-ED665CF70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22" y="1238064"/>
            <a:ext cx="5591955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987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EA8A-193A-8AA5-7E46-69BE3F36E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AB087-80E0-4944-A7DA-3BDA32AB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Why This Matters for 2026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9D876-D4BE-7BB6-FA9B-47A3132BB2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105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13058-67AF-6B97-3A55-E4BCC2461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59" y="1270776"/>
            <a:ext cx="2991267" cy="186716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7B2A2-0D14-00B5-9E55-F34D4B467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50" y="1839569"/>
            <a:ext cx="2905530" cy="16766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87024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CE145-09C0-DA23-B3EA-EFC405317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1347-3F82-15C2-CE8D-596AF479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Real Business Reality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93620D-C817-2BBB-7E7B-8F3CCED419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106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78F10-60B1-3B16-7694-6A23290AC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39" y="1190432"/>
            <a:ext cx="4944165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585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CC90B-0400-E653-3BED-EF1FDB286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AFB1-EC41-0BB3-7628-502DF7AD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Engagement Reflection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E5B692-581F-9A82-3ECC-4A278D234B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107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EC661-26A5-1234-4397-2CC6CAFAD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43" y="1240126"/>
            <a:ext cx="4972744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520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5071-FBED-442D-3694-E6701544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Key Takeaways of This Section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179342-9A89-58F8-BE30-EE2D747D14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108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BB740-A428-234A-E871-7620EA9D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48" y="1255158"/>
            <a:ext cx="3629532" cy="14575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33B869-1220-BC0A-A42A-9109C25A4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522" y="1552432"/>
            <a:ext cx="4601217" cy="20386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03740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DA38-2C5E-1930-765A-3B0946AF9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What Comes Next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EABA7-480C-77CF-CF84-D7B359688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109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41D0A-9988-D93A-D306-CEDC14D94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27" y="1283688"/>
            <a:ext cx="4782217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79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6F921400-3ADD-DD07-C531-F28A8F514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C58528C0-853A-6DD6-4B76-097DA51662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11</a:t>
            </a:fld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F927B989-0B52-D8E5-D24D-5B31C89B07F1}"/>
              </a:ext>
            </a:extLst>
          </p:cNvPr>
          <p:cNvSpPr txBox="1"/>
          <p:nvPr/>
        </p:nvSpPr>
        <p:spPr>
          <a:xfrm>
            <a:off x="711151" y="437139"/>
            <a:ext cx="720820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Learning From Feedback (</a:t>
            </a:r>
            <a:r>
              <a:rPr lang="en-IN" sz="2800" b="1" dirty="0">
                <a:solidFill>
                  <a:schemeClr val="lt1"/>
                </a:solidFill>
                <a:latin typeface="Lato"/>
                <a:ea typeface="Lato"/>
                <a:cs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IN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)</a:t>
            </a:r>
          </a:p>
          <a:p>
            <a:pPr lvl="0"/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)</a:t>
            </a:r>
            <a:endParaRPr lang="en-IN"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DBA9D11E-62C6-4F84-663F-687B46E2F372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9730B-2CD2-BFEB-D84D-CB419B46E0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221"/>
          <a:stretch>
            <a:fillRect/>
          </a:stretch>
        </p:blipFill>
        <p:spPr>
          <a:xfrm>
            <a:off x="793455" y="1022252"/>
            <a:ext cx="7387159" cy="347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515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35F1C-2E25-7F3D-ADD8-CBDA26FA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0F5B2-C42C-FD62-3EBD-1C7A25F8CB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110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30C7B6-019F-92AB-B926-51FB0626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493" y="1306286"/>
            <a:ext cx="6957700" cy="2188028"/>
          </a:xfrm>
          <a:solidFill>
            <a:srgbClr val="FFFF00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tx1"/>
                </a:solidFill>
                <a:latin typeface="Lato"/>
                <a:ea typeface="Lato"/>
                <a:cs typeface="Lato"/>
              </a:rPr>
              <a:t>Evaluation of Reinforcement Learning &amp; Explainable AI</a:t>
            </a:r>
            <a:endParaRPr lang="en-IN" sz="4000" b="1" dirty="0">
              <a:solidFill>
                <a:schemeClr val="tx1"/>
              </a:solidFill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787119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060E7-D153-005D-5653-B2B5DFE0CC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111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27A7E-5600-F627-FA88-C5448F6C3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5"/>
            <a:ext cx="7169971" cy="939391"/>
          </a:xfrm>
          <a:solidFill>
            <a:srgbClr val="FF0000"/>
          </a:solidFill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Evaluation Is Often Ignored — and Why That Is a Mistake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4D5ABF-DF07-C474-957F-825EE2A70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22" y="1201304"/>
            <a:ext cx="5630061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9620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92F16-52C9-602F-1624-4D4B0DEDC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8FFBB9-8E48-6D57-5A49-53C76FB439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112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459934-67EB-A572-7ADB-A1EBF92D5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5"/>
            <a:ext cx="7194464" cy="931227"/>
          </a:xfrm>
          <a:solidFill>
            <a:srgbClr val="FF0000"/>
          </a:solidFill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Evaluation in Reinforcement Learning (Simple View)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43A7E-3A6A-7FB3-B267-C08E5B6BA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67" y="1142800"/>
            <a:ext cx="6354062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513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5C348-B599-EC99-75D8-AEC65FF78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0EC532-674E-E3BC-3A58-594CE4BAA0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113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EFF091-D267-BEC9-D678-B9EA9379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153642" cy="849584"/>
          </a:xfrm>
          <a:solidFill>
            <a:srgbClr val="FF0000"/>
          </a:solidFill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Corporate Example — Customer Retention System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CE51B-D642-2CAF-0D11-2BF79E811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1117606"/>
            <a:ext cx="6430272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68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FA959-AF46-3668-FF0A-9FFA19585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972C8-3A1F-CD89-7CBC-A762E5DE24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114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B75B2D-34F8-1620-C738-B74517200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02393"/>
            <a:ext cx="7496542" cy="1032443"/>
          </a:xfrm>
          <a:solidFill>
            <a:srgbClr val="FF0000"/>
          </a:solidFill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Now Let Us Talk About Explainable AI Evaluation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3517A-AD3D-56EF-A033-9A92A6051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36" y="1383378"/>
            <a:ext cx="6011114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78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086CB-AAF7-8F3D-A67B-832B509CD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43A7E7-AAE1-6DF1-DD4D-1339E09360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115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B787B3-AB15-3D10-4981-F25280A99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423064" cy="382564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Three Questions to Evaluate Explanations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ECB42-B9CE-6910-C09F-A8AF327B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45" y="842769"/>
            <a:ext cx="5725324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470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3CA1B-A221-668F-8399-268216FAE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9AD8A8-9B79-57D3-1E83-8B56DE4C19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116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783B7D-202B-768E-0D34-9B7B47820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178135" cy="382564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Simple Example of Explanation Evaluation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BC907-730D-6871-763E-DA93E450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68" y="902659"/>
            <a:ext cx="6106377" cy="25054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A74BA4-032D-8BCF-1D9B-267453AE1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248" y="2979868"/>
            <a:ext cx="4172532" cy="137179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260826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47A9-01B8-4967-DA19-C9A4A36E9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24CAB3-05E0-3BE9-BEC3-2D96452C2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117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3667C0-1C2F-D1C8-74CD-1267850B9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186300" cy="382564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This Matters in Real Companies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E9E29-F4CF-8548-4998-46768DE6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83" y="813553"/>
            <a:ext cx="5439534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991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F3259-22BE-6C0B-276E-6BC87110E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4ADCB1-5FCB-B1F3-3B93-881EBFF3B7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118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8FF283-261F-3999-03EA-5FC019241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949535" cy="382564"/>
          </a:xfrm>
        </p:spPr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Modern Research Direction (2024–2026)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D4115-8E5F-0B88-0461-9E8B48BAC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957754"/>
            <a:ext cx="5887272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341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7FDA9-57DE-FC8E-3C20-32126A028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E3B900-C0D2-3DA8-5B8F-24A6E2CE6F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119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866801-9D54-F282-A414-4107652D2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925042" cy="382564"/>
          </a:xfrm>
        </p:spPr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Explainability vs Performance Trade-off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1574A-D037-00A5-BBDC-7F1A8E63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20" y="878126"/>
            <a:ext cx="3210373" cy="30770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54298F-AA86-4B21-7AC3-DBBD8755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427" y="1321793"/>
            <a:ext cx="2838846" cy="20100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832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B40B812B-0AE6-5DDC-36B6-04D5EA887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6951E0C2-639D-B3D9-9E3C-CE1F07E14BA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12</a:t>
            </a:fld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C446D879-81F5-DE88-3563-6114A6D3EDE8}"/>
              </a:ext>
            </a:extLst>
          </p:cNvPr>
          <p:cNvSpPr txBox="1"/>
          <p:nvPr/>
        </p:nvSpPr>
        <p:spPr>
          <a:xfrm>
            <a:off x="711151" y="371825"/>
            <a:ext cx="686530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IN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Quick Engagement Check (MCQ)1</a:t>
            </a:r>
            <a:endParaRPr lang="en-IN"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D1E7B643-8623-49CA-EB64-76308176195E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2F109-A480-05C5-7C2A-56CD0DB81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99" y="1023665"/>
            <a:ext cx="5944430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744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3853FE-010A-C000-534D-BC56C0CD4C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120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5023E7-8757-71CC-3790-7CA55D03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4875807" cy="382564"/>
          </a:xfrm>
        </p:spPr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Quick Engagement MCQ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6AB481-A272-2902-35E4-FD35CF1CC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53" y="916972"/>
            <a:ext cx="5249008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027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93AAE-E0AE-B1FC-F4DA-5C02BE392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80F549-FDE6-5DAC-44EE-F05CA73E95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121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83C252-370E-6367-DD62-5AA8739DF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329050" cy="382564"/>
          </a:xfrm>
        </p:spPr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Quick Engagement MCQ 4 Answer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E7B5C-5B31-D0AA-CB29-8485B3081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792429"/>
            <a:ext cx="5601482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991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FB18D5-ABA4-1C9B-A89B-4710E67CB6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122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96438-D1A3-4C78-F81F-2B49737E8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520785" cy="382564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</a:t>
            </a:r>
            <a:r>
              <a:rPr lang="en-US" dirty="0"/>
              <a:t> </a:t>
            </a:r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Takeaways of This Section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E4A2FB-16DF-0494-257A-DFD726E2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01295"/>
            <a:ext cx="5649113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561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5155F-60D5-BA68-678E-9156B2BF0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339BC1-6CFC-0E74-7501-1C4C3F8576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123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95E405-9055-7E0B-69C9-A2E4D0988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Comes 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39019-790B-F067-3B21-B5D65285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14" y="761747"/>
            <a:ext cx="4372585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936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C903B-27D9-8889-CC8C-60CE335B5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84EA6-F9BD-2001-96E3-7C46DED6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09" y="1111575"/>
            <a:ext cx="7346269" cy="2419137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>
                <a:latin typeface="Lato"/>
                <a:ea typeface="Lato"/>
                <a:cs typeface="Lato"/>
              </a:rPr>
              <a:t>From Models to Real Systems — Deployment, Governance &amp; Future Readiness</a:t>
            </a:r>
            <a:endParaRPr lang="en-IN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F07F2B-ADDC-E069-3E07-225A5B950B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19038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6524D-9EDE-40B2-F4D9-6E38C90D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7370762" cy="562407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Proxima Nova"/>
              </a:rPr>
              <a:t>Why Real AI Is More Than Algorithms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Proxima Nov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3596-107C-54A2-3AC4-00CEEF5A49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125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90346-11D1-ED32-1159-D00FDA8FE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56" y="1106905"/>
            <a:ext cx="5506218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4612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78F2-2666-AF6A-5785-90C0CE80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6831919" cy="562407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a Real RL + XAI System Looks Like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F4FAD3-2772-0AAE-C178-279F1533B6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126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B3D6C-1F38-5607-83FC-17ECCBBBA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97" y="1106905"/>
            <a:ext cx="6230219" cy="342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174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5456C-39BB-72BD-1C13-0F7E7707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Corporate Example (Bank Use Case)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72AC0-C13A-005F-2148-A2EE9F6B60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127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824E7-FDD3-BF94-1DF2-A661113F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02" y="1167492"/>
            <a:ext cx="5658640" cy="32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944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50E4A-8447-2A4F-3F7E-8A0BAFE5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ED66-C7AA-1BCF-59D4-DAD3A504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Monitoring Is Critical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0D90A0-7968-AE7D-C6AE-6170FBF28F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128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25E03-2975-B489-FCE2-BCF09DC2A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31" y="1257116"/>
            <a:ext cx="3972479" cy="26292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8C3459-96C4-06FC-D13D-0DFA86E536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832"/>
          <a:stretch>
            <a:fillRect/>
          </a:stretch>
        </p:blipFill>
        <p:spPr>
          <a:xfrm>
            <a:off x="4057323" y="1714316"/>
            <a:ext cx="3429327" cy="26959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40811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F5948-80AE-3B9A-AC94-03B60F930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CF8C-EF1A-BCE9-4766-FAA6EDFC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7182983" cy="562407"/>
          </a:xfrm>
        </p:spPr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Governance &amp; Regulation (2026 Reality)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8AAB08-2296-1681-0BD6-F4122165FE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129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F0714-5293-8DEF-74B7-6CFA860C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07" y="1254424"/>
            <a:ext cx="3639058" cy="22101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04C1BC-B2D9-9ABC-7EEA-23DC1B2F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08" y="2083111"/>
            <a:ext cx="2248214" cy="20386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51733E-F738-D2F9-A249-AE09226C9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372" y="1164546"/>
            <a:ext cx="3258005" cy="26387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928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1D742EE6-CAD4-EDA5-8612-DB715C316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BDBC3EBC-BAF2-05D1-1A9F-88522E196B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13</a:t>
            </a:fld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2EA7619B-E4C5-8EA7-F808-F848B9A9E9F6}"/>
              </a:ext>
            </a:extLst>
          </p:cNvPr>
          <p:cNvSpPr txBox="1"/>
          <p:nvPr/>
        </p:nvSpPr>
        <p:spPr>
          <a:xfrm>
            <a:off x="711151" y="371825"/>
            <a:ext cx="686530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IN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Quick Engagement Check (MCQ)1 Answer</a:t>
            </a:r>
            <a:endParaRPr lang="en-IN"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4E617DB1-68C1-C640-59D4-2978EF571E59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34F89-90FA-FFA0-5A25-709686977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02" y="1397419"/>
            <a:ext cx="6030167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3869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BF542-63CA-0370-5405-8A3B389C2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5F59-5C10-D0A6-FF17-93CE4D4B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Documentation Matters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E84D3D-737E-7F8F-B9E9-6EF659A2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130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3E6EE-28D9-0C55-B17C-3AF3A5718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21" y="1224643"/>
            <a:ext cx="5763429" cy="317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587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9AC05-E00C-126A-89D0-F936397D5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061E5-DF5E-2977-0A49-25A1D0BC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6962548" cy="562407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Where Research Is Headed (2025–2026)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CDEB9-C3B2-724C-4B0E-AD53445510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131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166C0-B922-240D-7D70-840A754B4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61" y="1167493"/>
            <a:ext cx="4534533" cy="326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614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344CB-3624-9A86-4368-3F2784120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9C61D-C89C-BE86-C386-759D1C9C6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6831919" cy="562407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This Matters for Master’s Students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BCEBE5-56E9-3D5C-C155-3E3C652CC5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132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42B1C-C764-7C4A-F3E2-202D7D132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70" y="1290458"/>
            <a:ext cx="5877745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183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C0BAE-EEF3-B381-C16F-0AF1D2A79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A9E0-2053-A1F1-8526-8EA118072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Reflection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94314-9A97-8304-4E50-CD5158B083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133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F6A4A-4235-5060-396B-6E689665E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32" y="1229199"/>
            <a:ext cx="5372850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392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D3868-471B-A575-DD68-038C4D435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9404-FE49-62D6-4DB4-24336A56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AA1503-2104-FF70-E121-A01DFBB91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134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9B820-9068-4F54-4DC0-0195137F8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9" y="1192510"/>
            <a:ext cx="5068007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561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8ACAF-7D09-94C8-80EB-8E082C3BE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CDEB0-D76C-E986-5D71-BAF2C412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What’s Next?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7D1D7B-920E-04EA-3E7E-80BD16B84B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135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F1E2A-D747-3CC8-97FE-84EBA5717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94" y="1339483"/>
            <a:ext cx="5353797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622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57EBC-FC1E-7551-6553-0BBC93A5C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FFB03E-CFD4-D0E9-B3B6-3FF1A9009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136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77A5EC-51EF-8AE0-1E48-7BD4C77BC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06" y="1003708"/>
            <a:ext cx="7733308" cy="3405006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4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 Revision to Research Thinking — How to Use What You Learned</a:t>
            </a:r>
            <a:b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115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1A94D6-13BB-18BF-E3DC-7775C20722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137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5A6659-AEF4-FDCD-A77C-1090A9AC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639292" cy="382564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Why Revision Alone Is Not Enough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540C25-834F-1605-E47A-C04D21EF1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02" y="767443"/>
            <a:ext cx="5001323" cy="327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4656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9C0B83-124F-3B0B-DFF5-F941B7A40E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138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9885A7-8C25-60CC-123F-4FEFD4E6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549485" cy="382564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Researchers Look at RL and XAI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E863A-B469-620E-4D40-52893CAB7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49" y="814891"/>
            <a:ext cx="4848902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715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963FE-EE70-72A5-4D73-1C2B3DE38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81CBF1-2C1B-318A-F2CF-2AB8AB060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139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C17CEC-9E8E-43C3-5A41-72EF318C9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990357" cy="382564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Identifying Research Gaps (Very Simple)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6FCAC-D375-02CF-E3C5-C9DC12C6B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04" y="849603"/>
            <a:ext cx="6058746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94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033D3CC6-EB63-038E-31FF-D144363F9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4D170131-4355-888E-0019-CF1CCA8B3D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14</a:t>
            </a:fld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C11BED93-8287-2941-4255-027D79920805}"/>
              </a:ext>
            </a:extLst>
          </p:cNvPr>
          <p:cNvSpPr txBox="1"/>
          <p:nvPr/>
        </p:nvSpPr>
        <p:spPr>
          <a:xfrm>
            <a:off x="711151" y="371825"/>
            <a:ext cx="686530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Why Explainable AI Is Needed</a:t>
            </a:r>
            <a:endParaRPr lang="en-IN"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3CE99176-A735-16AD-7D3A-F84712310BC5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B47C9C-11D0-E3A7-DE3D-730F1EC13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62" y="1069183"/>
            <a:ext cx="4829849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6573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EFDC0-F209-51B3-0386-6C56E2D7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97D8FE-0E60-E4FC-771B-936505CEFA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140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ED874D-DF6D-56EE-1EDE-D31274909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957700" cy="382564"/>
          </a:xfrm>
        </p:spPr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Corporate Example (Customer Retention)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6F985-BEEC-1FA7-0056-345025418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23" y="828431"/>
            <a:ext cx="4753638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280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A223-CEB4-5F6A-9310-3A6AF290E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779BF3-0B77-44DB-7A11-C16AE5A1B2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141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A16A14-1FD0-EBB3-2D75-3DDD9A10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Thinking in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B7E71-155C-84F1-7469-1998A19A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52" y="771289"/>
            <a:ext cx="7001852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257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3D6A5-588B-E79F-FA47-FA2E84833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38AF10-B838-B44E-5E60-6E365E5706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142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046A71-8783-E6D7-07F4-406E43A9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667742" cy="382564"/>
          </a:xfrm>
        </p:spPr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Importance of Baselines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7BD76-F5EC-29B9-9C1B-0907FEF08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63" y="737362"/>
            <a:ext cx="5582429" cy="366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192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7A65A-0499-C797-BA35-D4D1AAD78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C17A55-5C75-260D-6450-9BAAC5380E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143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B5CCCD-8F9F-BEF6-1278-189FE9CF7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737264" cy="382564"/>
          </a:xfrm>
        </p:spPr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Evaluation Defines Research Quality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CA65A-801F-911F-C075-026A357D2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56" y="885637"/>
            <a:ext cx="6249272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380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28117-76AF-CF71-BDF0-F374A32F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2C985-EC43-5B95-EAFE-D5BB9B3487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144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2BFFCA-16C2-6187-92CB-39161E3B6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692235" cy="382564"/>
          </a:xfrm>
        </p:spPr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Explainability: Research Goldmine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C4ECC-24E5-1D14-F67D-AAC06D12B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97" y="737294"/>
            <a:ext cx="5172797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42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42B31-BA9C-F4C5-7D85-3E0AB59C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DB8444-A5BC-19C2-725C-93FD78D02A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145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A32E76-7A5E-2C3E-B1A2-9D156C43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684071" cy="382564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to Read Research Papers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D1C95-3A99-62DC-F24D-A750D44D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00" y="757072"/>
            <a:ext cx="5553850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6646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A28573-8530-8A1C-00D1-03610A46B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146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3D7774-9804-255E-C176-767ECFEC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916878" cy="382564"/>
          </a:xfrm>
        </p:spPr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Advantage of Corporate Professionals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73E2C-ECFD-8BB1-5DFE-9C0D44135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32" y="795097"/>
            <a:ext cx="5925377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761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680D65-FAEF-B847-B950-4F8C8B66C0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147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AAB9FA-5166-C863-6022-1BBF5D78F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Mindset Shift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3CC65E-9544-A43F-85B8-080F59A6F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89" y="704629"/>
            <a:ext cx="4582164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232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6320D-1BEA-84E3-9072-C735B9D8C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22CBEF-1381-CD6E-3EE9-C9DA2C4ABF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148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6C0A26-0AF1-4316-5E58-5191CB71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Reflection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2C366-86B4-303D-CDBF-8BC9037F5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14" y="780888"/>
            <a:ext cx="5163271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6187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5C483-40AF-BA56-110C-B44F29B13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7DB130-9BE2-B78B-E62E-6EBB6977FF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149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7501EA-07CB-D1A9-D3BE-E5E9A7A97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Comes 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7302B-2F7F-B91E-F7D5-17B537CE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04" y="685800"/>
            <a:ext cx="4772691" cy="389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09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01D9F83E-2229-AADB-F8F0-FB2C76E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3CC15D77-A649-8FF1-BD81-EE3FB1AF7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15</a:t>
            </a:fld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50A0A425-C637-A661-CFF7-EB57CD41DE71}"/>
              </a:ext>
            </a:extLst>
          </p:cNvPr>
          <p:cNvSpPr txBox="1"/>
          <p:nvPr/>
        </p:nvSpPr>
        <p:spPr>
          <a:xfrm>
            <a:off x="711151" y="371825"/>
            <a:ext cx="686530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IN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Research &amp; Industry Focus (2024–2026)</a:t>
            </a:r>
            <a:endParaRPr lang="en-IN"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4EC358D7-95F6-3136-6488-9F09A589C7B4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D8589E-236F-FF0D-D2D5-05FD507F3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95" y="1286753"/>
            <a:ext cx="5363323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391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B543-791F-74CD-112F-6F6F495E6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7F52-CEFC-977B-B8EA-7A6A2398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76" y="595992"/>
            <a:ext cx="7762648" cy="3143252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4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Putting Everything Together — How RL + XAI Actually Work in Practice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2BA533-742B-0080-A91F-6911E6B43A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150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83506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A44DA-0981-60DF-06E3-68FB7FB4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Proxima Nova"/>
              </a:rPr>
              <a:t>Let Us Pause and Connect the Dots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Proxima Nov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56B68A-1880-4DE9-9C3A-22F5157F8D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151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98C69-E470-C072-A7C2-29FF87BF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48" y="1189063"/>
            <a:ext cx="5325218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056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D784A-6DEF-7635-956E-8A1FC3A4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Simple End-to-End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E6042-9E6D-C4C3-14F5-1F16B05376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152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F886A-699D-AF9B-9A24-96608B357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92" y="1261879"/>
            <a:ext cx="5087060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345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C8DE-CB24-25F7-3B38-7851E068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1: Defining the Problem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126AD-0FF6-5FE4-9EE6-1897D6932E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153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F87EF-D30D-EB17-7826-3B16767D5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63" y="1247280"/>
            <a:ext cx="5639587" cy="33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344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7CEA-5B0D-EF8C-54EC-97941483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2: Learning From Interaction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F8FB7C-3A50-BD60-B132-F058BA3175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154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F4D28-6F09-01AE-D973-76098A954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79" y="1208313"/>
            <a:ext cx="6134956" cy="347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352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E156-FE50-7B31-AB82-E8FB5EFF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3: Scaling With Deep Learning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E7BFBF-6B40-238B-04DB-F42824F15F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155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69FB0-212C-8DDF-418B-E948B908E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46" y="1228497"/>
            <a:ext cx="6220693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05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2F0EF-D735-F3ED-96A9-659F06E79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10A4A-60E5-814F-62CD-D36AC77D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4: The Trust Problem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DED8B-2E99-88A5-4ACD-8520E0B79B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156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70C29-AB7A-A159-89BA-60240B8E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50" y="1229370"/>
            <a:ext cx="5772956" cy="31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8473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E8A3D-19AB-8044-C6A2-E5A80F64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B6B3-8C77-B379-BEFA-CCA63DAC5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5: Adding Explainable AI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FDBC94-6328-E23E-3422-59EEF51908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157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C67E1-3DA3-6E4F-103D-81B669F29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51" y="1106905"/>
            <a:ext cx="5410955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5510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4FB49-9126-9C85-EBE6-ACEA20BF5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B2617-FA6D-58B0-696A-0511CE252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6: Safety &amp; Human Oversight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951E1D-67F5-7996-66BE-3FB8346211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158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ABBC8-6CAC-0774-1B10-BD277541D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75" y="1206043"/>
            <a:ext cx="6106377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1775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E84A8-A1A2-348C-A426-D93B98014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A9F3-B550-453C-F927-891F2EE6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7: Monitoring &amp; 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0726BD-233F-BD5D-18DF-8B78E39F18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159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4D403B-95D2-A172-BE66-610D1A944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06" y="1261179"/>
            <a:ext cx="3029373" cy="29150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60FEF-8704-70C1-975A-472307200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799" y="1483725"/>
            <a:ext cx="3153215" cy="19147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3135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AC78ED3C-347C-F8AA-B14A-11E7D6F13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C8317AD5-86F9-DB90-84C5-873158633D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16</a:t>
            </a:fld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016E4688-2B3C-F06C-79E6-E0E2EC9E2F0C}"/>
              </a:ext>
            </a:extLst>
          </p:cNvPr>
          <p:cNvSpPr txBox="1"/>
          <p:nvPr/>
        </p:nvSpPr>
        <p:spPr>
          <a:xfrm>
            <a:off x="711151" y="371825"/>
            <a:ext cx="686530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What We Will Cover Today</a:t>
            </a:r>
            <a:endParaRPr lang="en-IN"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2B921867-B6C6-1771-B41A-89C37D5C784F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572FC-D0E1-D84C-70AE-611C619C7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57" y="1004653"/>
            <a:ext cx="588727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112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291D-AD39-7DAD-6386-2F539091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End-to-End View Matters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0FEBC-4825-6920-E596-297B9A329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160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4E0F9-6C6F-9410-533B-1AF3DA993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93" y="1147947"/>
            <a:ext cx="6315956" cy="330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8767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73424-FA53-BCBE-E7A5-DDB149376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This Matters in Exams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AF54A-1AB8-247C-1F7D-FE06CFC4FA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161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23715-86E8-2844-B798-F9DBF9BC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33" y="1223774"/>
            <a:ext cx="6106377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383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0F6B-F088-0CEF-3926-322DA9ED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This Matters in Research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BED8E-2008-530B-5B87-7D06036F16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162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BB68F-ECC2-DA54-6A21-BC3F5B1FE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02" y="1278910"/>
            <a:ext cx="5601482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2232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65E97-5E97-EDA7-CF25-CB09BF639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Quick Retention Check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7C2733-C295-99C3-5CC1-E3789B4655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163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B43A8-BDF1-8772-693B-859AF3DD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79" y="1299316"/>
            <a:ext cx="5106113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5726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D7961-1E70-7889-78A4-455B81B56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9FFAB-3E55-3F02-51F7-32B70CF7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Quick Retention Check (Answer)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F6084A-38B5-F282-C880-1A722A9B4F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164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CB7EFD-9B9D-26C2-2E72-7DFD1F13B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28" y="1175657"/>
            <a:ext cx="6125430" cy="325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469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073BA-1C2F-E7E8-328A-ABBE9FA2C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50B13-B716-6E18-D60F-71624E67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Takeaway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90C70-DED3-39D7-4A32-8BD49E3115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165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E9739-A273-33F1-77E4-42FE78D34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7" y="1265264"/>
            <a:ext cx="6077798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4764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B747D-9626-4351-9F00-F2DFFF019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1AFC-0CD6-B15B-859F-02766D10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Comes Next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B52E53-9E9A-E262-D84E-8B9B1D43C0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166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81770-40E1-0D6E-59B8-CABC5422E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51" y="1269351"/>
            <a:ext cx="4991797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5590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DFF51-A59A-01EA-1F3B-10B3B44AC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2E7C5F-70E4-C3D5-A061-9CAED905D2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167</a:t>
            </a:fld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5D438-A3CF-9740-9969-10FC149FAB5C}"/>
              </a:ext>
            </a:extLst>
          </p:cNvPr>
          <p:cNvSpPr txBox="1"/>
          <p:nvPr/>
        </p:nvSpPr>
        <p:spPr>
          <a:xfrm>
            <a:off x="832757" y="1306286"/>
            <a:ext cx="7225393" cy="18174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Open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Research Directions in RL &amp; XAI (2026 Focus)</a:t>
            </a:r>
            <a:endParaRPr lang="en-IN" sz="4000" b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13698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459671-EFFA-55AF-CC93-148472353B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168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C63BD8-FA2E-6066-5AE3-66270F69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071750" cy="382564"/>
          </a:xfrm>
        </p:spPr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Why Open Problems Matter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FE86C-8E43-71E8-E18D-A88798162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78" y="810104"/>
            <a:ext cx="6068272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833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D863B-0277-E754-2926-C75CCFF674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169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D67BB3-0A98-C809-4A07-41E683795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Open Problem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EB1EC-8872-D962-76E5-2C6D2F9DC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84" y="742948"/>
            <a:ext cx="6212066" cy="391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18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FDE805A8-5A1E-2FF6-B445-F0BF856F9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1C6B25BE-BD6D-E7F0-D5D7-35BFD38FD4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17</a:t>
            </a:fld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907FF2A5-38B4-9586-5BE1-66A20204C242}"/>
              </a:ext>
            </a:extLst>
          </p:cNvPr>
          <p:cNvSpPr txBox="1"/>
          <p:nvPr/>
        </p:nvSpPr>
        <p:spPr>
          <a:xfrm>
            <a:off x="711151" y="371825"/>
            <a:ext cx="686530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IN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What Comes Next</a:t>
            </a:r>
            <a:endParaRPr lang="en-IN"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72B350A2-3F32-E663-C424-7FF30EBA6F6D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B31A7-CA98-D322-E2A1-4C12CD41B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69" y="1100745"/>
            <a:ext cx="4410691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0113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EDA8D3-D0C8-D095-A139-FAA5ED984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170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2C90D5-E5C9-BCA9-F4F2-B8B8E2EBF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Open Problem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F53B1-01BF-A934-F051-13C640936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57010"/>
            <a:ext cx="532521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0520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3F5C4-7570-222A-F179-0BC91C840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A68DA0-9006-4C16-9785-EBB734FCFD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171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5CEBB2-9D93-8412-0E78-64A7A411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Open Problem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EE912-CE1B-0F52-4F80-4A524C7AF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796543"/>
            <a:ext cx="5353797" cy="397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5668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92549-AE01-8656-8DE7-447572E77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4B1EE9-512F-8533-1866-B2B7AC4A5A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172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2DB6F3-1B96-F5E5-6D20-FA391C121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Open Problem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FA43C-C83A-E6E9-0739-DD7D13702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707756"/>
            <a:ext cx="5287113" cy="372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8041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9F59A0-DA41-F060-05FD-82D89A761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173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BF160B-B176-B530-146D-98B2C295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Open Problem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91AFD-78CD-F993-28E4-5576A66FD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734786"/>
            <a:ext cx="5125165" cy="39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7503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BDD990-7F43-BFB2-5F3B-89BE019853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174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250868-B8B8-A4CA-75C0-F61855048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778085" cy="382564"/>
          </a:xfrm>
        </p:spPr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 Implementation to Investigation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83CA0-47CA-EE3E-FC9B-6F8A70351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793027"/>
            <a:ext cx="5858693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2261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651D4B-CD16-EB62-C236-CD9B74D82E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175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706C99-9EB6-0CDB-E222-5A5FCFFC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990357" cy="382564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to Frame a Strong Research Problem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66C010-5B68-48BC-64AB-A991707AA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0" y="853681"/>
            <a:ext cx="6239746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4982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F89671-750F-9556-1DBB-BEC2135AA3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176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48CF24-495C-1876-8F76-C980255E2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467842" cy="382564"/>
          </a:xfrm>
        </p:spPr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Corporate + Research Connection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D57D26-1684-CFBD-F504-9A015847C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79" y="794468"/>
            <a:ext cx="5410955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113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5594B5-4F86-FCC8-2D3C-024DB7A5C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177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E4873B-EDF8-C804-DDD2-5B75847C2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4859478" cy="382564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</a:t>
            </a:r>
            <a:r>
              <a:rPr lang="en-US" dirty="0"/>
              <a:t> </a:t>
            </a:r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Matters for Career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269E70-2362-C64C-E18C-E74F83016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15" y="809395"/>
            <a:ext cx="5287113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4184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C0AE4B-15D8-84CE-3976-778EC66AC5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178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4A0887-A0C8-87C5-900C-FA10F5AE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Reflection Question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22BD7-DEAB-5955-998B-557E18F3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15" y="815600"/>
            <a:ext cx="5229955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9704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C1154-AC53-76F0-4D57-6A4F29BE5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D1B1A2-8649-9B30-FEE9-5196BE5F4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179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940F71-CCBC-9AEF-060D-166370A9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635085" cy="382564"/>
          </a:xfrm>
        </p:spPr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Reflection Question (Answer)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818DB-1A61-8817-7A8F-DEAD7B44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20" y="747458"/>
            <a:ext cx="6001588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42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F26005-7130-3060-2A5C-881BCC3D8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18</a:t>
            </a:fld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7CBEA-11A3-5456-58A1-F31896B11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938" y="1262062"/>
            <a:ext cx="7808005" cy="2619375"/>
          </a:xfrm>
          <a:solidFill>
            <a:srgbClr val="FFFF00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4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Markov Decision Process (MDP) — Making Decisions Structured</a:t>
            </a:r>
            <a:endParaRPr lang="en-IN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853311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1DEC5F-7345-3094-410A-5B9A101399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180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34F48B-7D8F-9EA6-5D05-971F307C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Takeaway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441EE-76B6-31BA-DBD5-B834F1DC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66" y="942748"/>
            <a:ext cx="2934109" cy="16290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2D3D86-2C27-185E-84AA-04735C82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816" y="1042774"/>
            <a:ext cx="3477110" cy="30579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664895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8D98C3-9677-359E-0081-F36729014C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181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C08BC9-61F4-34AD-4697-19F6ECC26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Comes Next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1315F9-E723-576A-43E3-45B1546D7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789075"/>
            <a:ext cx="4105848" cy="19814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9E7C4-1396-2A4E-1E32-63B184275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461" y="1249653"/>
            <a:ext cx="4277322" cy="23339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293975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7B8E7-B515-3F78-3F1D-D714051B2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7C6C3-A20E-0496-1153-2A1997EC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73" y="1458898"/>
            <a:ext cx="7460569" cy="1929281"/>
          </a:xfrm>
          <a:solidFill>
            <a:schemeClr val="tx1"/>
          </a:solidFill>
        </p:spPr>
        <p:txBody>
          <a:bodyPr/>
          <a:lstStyle/>
          <a:p>
            <a:r>
              <a:rPr lang="en-IN" sz="4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Clearing Confusions &amp; Locking Core Understanding (RL + XAI)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4067D9-3893-3302-F667-7FB3FBF4E3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182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424283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A104B-E673-F793-10D1-046021580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Proxima Nova"/>
              </a:rPr>
              <a:t>Why This Section Is Important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Proxima Nov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96018-B6EE-AC53-A714-74205EB932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183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220C4-912B-5ACC-5DA7-704B76D46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70" y="1174080"/>
            <a:ext cx="5753903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771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30D9A-FC11-7882-1159-4F3F450A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7215641" cy="562407"/>
          </a:xfrm>
        </p:spPr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Confusion #1 — RL vs Supervised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C04724-97E2-7BCF-655E-F2F53CF18C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184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ACE73-788E-6A0B-8282-3957D917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62" y="1355712"/>
            <a:ext cx="3562847" cy="15813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F394DD-97B8-1E98-0EDA-3EE822B6A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404" y="1666031"/>
            <a:ext cx="3381847" cy="23339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159474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CCA7-89DE-D08F-284D-AB475042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Confusion #2 — Reward vs Value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98D99E-22E1-C740-C3EA-FD4FB043A8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185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33AE8-0479-8EA3-ADAD-022C45B33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35" y="1390485"/>
            <a:ext cx="3219899" cy="11812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12836-267B-D8D1-F3E3-E4694AB3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840" y="1879661"/>
            <a:ext cx="3248478" cy="21148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186211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32050-A876-8C15-648B-EC0A662A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7966755" cy="562407"/>
          </a:xfrm>
        </p:spPr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Confusion #3 — Q-Learning vs Policy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7B329C-7B15-6CD6-CA33-0995C33EB2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186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4EBE6-5FC0-409E-8467-AD574617C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78" y="1314275"/>
            <a:ext cx="2781688" cy="1257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20366C-E5F8-C398-A6C2-15FF4B271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370" y="1916987"/>
            <a:ext cx="4172532" cy="17242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124282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2F75E-B444-BB7A-54FD-3FBEC3918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7746319" cy="562407"/>
          </a:xfrm>
        </p:spPr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Confusion #4 — Why Explainability Is Needed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50F1EA-ED49-B052-718B-2EAE79E59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187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624E7-FAA4-C235-A2E2-C3A0C8CDB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72" y="1347043"/>
            <a:ext cx="2248214" cy="9145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8F4FF-5240-A159-E4CC-B596BCC01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941" y="2046372"/>
            <a:ext cx="3077004" cy="17814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198791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2090-FD87-CDAF-7425-DD9C874AD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Simple End-to-End Mental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2FE20-D2FF-EEF8-B044-28D8A63824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188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6129C-1295-8F1B-655C-78AC5E791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51" y="1235041"/>
            <a:ext cx="5477639" cy="340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9215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2A0E-5896-14B8-6F75-9F1DBB8B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RL + XAI in One Minute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200506-B431-BE69-AF5C-A78AF4636B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189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D7A0A-0F85-E5BE-C6B8-BCC822871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66" y="1300686"/>
            <a:ext cx="5839640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90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>
          <a:extLst>
            <a:ext uri="{FF2B5EF4-FFF2-40B4-BE49-F238E27FC236}">
              <a16:creationId xmlns:a16="http://schemas.microsoft.com/office/drawing/2014/main" id="{8DAEF8DE-DB15-770C-8604-5058D25B1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1">
            <a:extLst>
              <a:ext uri="{FF2B5EF4-FFF2-40B4-BE49-F238E27FC236}">
                <a16:creationId xmlns:a16="http://schemas.microsoft.com/office/drawing/2014/main" id="{34A81D92-0571-FE1E-76C4-EEB547DD20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19</a:t>
            </a:fld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599295-EA9A-CB25-E4BD-2021728A4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00" y="407715"/>
            <a:ext cx="7129150" cy="882241"/>
          </a:xfrm>
          <a:solidFill>
            <a:srgbClr val="FF0000"/>
          </a:solidFill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Why We Need Structure in Reinforcement Learning</a:t>
            </a:r>
            <a:endParaRPr lang="en-IN" sz="2800" b="1" dirty="0">
              <a:latin typeface="Lato"/>
              <a:ea typeface="Lato"/>
              <a:cs typeface="Lato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5B97F-361B-8716-34FB-8410205B8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00" y="1568785"/>
            <a:ext cx="6487430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8179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A4F3-8E85-852E-E093-E8E43C39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 &amp; Interview Clarity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0B9A5F-0312-1888-0D86-8E80D1D7BE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190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5C133-6717-E3D0-6C3E-609313C2F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39" y="1219043"/>
            <a:ext cx="5849166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345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EDD6B-0EDC-1AFC-DD2E-CA89CAEA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Real-World Reality Check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4D7EE1-267C-06F4-0150-AD0F5915AA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191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FF837-C178-50FC-DE2B-9B798E729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63" y="1236033"/>
            <a:ext cx="4725059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180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7ECC-10E7-C45F-94DD-B7C01D23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BF468-B6F8-1115-1B9D-3329E0923F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192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2E9C8-7AC7-B622-049F-E878583E5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53" y="1161853"/>
            <a:ext cx="4677428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227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ADC86-B8C4-45EA-26F5-A44EA8E5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8AB6B5-0D47-1D5D-679E-165E69B448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193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18054-0C9A-6E80-D82C-CA4ECB59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72" y="1213595"/>
            <a:ext cx="5106113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7717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F1FA2-5558-0D76-53CC-BB3FF815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Comes Next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BF0DEC-E2FB-AAF2-97EB-D37BA88FBF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194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C08FC-21AE-3434-650A-B4B23362A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87" y="1106905"/>
            <a:ext cx="4801270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6659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CDF69-C98E-8108-7712-942BB3988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9FE040-D3C1-EE83-ED67-58DB67A71D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195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8A6BFD-331D-5EF1-D25B-7743E1F8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87" y="1407999"/>
            <a:ext cx="7165025" cy="2139043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4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You Remember Only This Much — RL &amp; XAI Made Clear</a:t>
            </a:r>
          </a:p>
        </p:txBody>
      </p:sp>
    </p:spTree>
    <p:extLst>
      <p:ext uri="{BB962C8B-B14F-4D97-AF65-F5344CB8AC3E}">
        <p14:creationId xmlns:p14="http://schemas.microsoft.com/office/powerpoint/2010/main" val="417403070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EB619A-0902-1107-C324-D4CAC6F273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196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2ED54C-6AE2-6702-FEFE-C4A33F5F5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353542" cy="382564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Why This Section Is Important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68E46-F786-6816-F1A8-502A52F3F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57" y="831204"/>
            <a:ext cx="4677428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776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E1227C-912D-63D0-A7B9-5985CCCF5C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197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DA2C32-861D-395B-FB81-5840224A4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284271" cy="382564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One Simple Story That Explains Everything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B89621-AC63-9E50-E4D8-3D40F8C6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19" y="737311"/>
            <a:ext cx="5753903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4503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EEB778-705A-A843-79F9-5934DE6168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198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EE6FD4-F7D8-4562-FFDA-3847C3E0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349585" cy="382564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Reinforcement Learning Really Solves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B6183-4261-AE6B-165A-9C54A207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916280"/>
            <a:ext cx="5801535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777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758947-8A94-852D-E0CB-E3F6AAA442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199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1B2A4-E840-7FB6-799C-D09704E8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251614" cy="382564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Where Explainable AI Fits Naturally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979F61-488C-4C18-A6DE-68B1B6E91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99" y="831227"/>
            <a:ext cx="5153744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98" b="7697"/>
          <a:stretch/>
        </p:blipFill>
        <p:spPr>
          <a:xfrm>
            <a:off x="0" y="-1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72D3F"/>
              </a:buClr>
              <a:buSzPts val="1400"/>
              <a:buFont typeface="Proxima Nova"/>
              <a:buNone/>
            </a:pPr>
            <a:r>
              <a:rPr lang="en-IN" sz="900" dirty="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 dirty="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4" name="Google Shape;624;p35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72D3F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endParaRPr sz="900" dirty="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889" y="0"/>
            <a:ext cx="3811975" cy="442446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35"/>
          <p:cNvSpPr txBox="1"/>
          <p:nvPr/>
        </p:nvSpPr>
        <p:spPr>
          <a:xfrm>
            <a:off x="40821" y="548673"/>
            <a:ext cx="5024086" cy="13862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SzPts val="1800"/>
            </a:pPr>
            <a:r>
              <a:rPr lang="en-IN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IN" sz="20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Course:</a:t>
            </a:r>
            <a:r>
              <a:rPr lang="en-IN" sz="20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 sz="2000" b="1" i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MSDS/ML</a:t>
            </a:r>
          </a:p>
          <a:p>
            <a:pPr lvl="0" algn="ctr">
              <a:lnSpc>
                <a:spcPct val="90000"/>
              </a:lnSpc>
              <a:buSzPts val="1800"/>
            </a:pPr>
            <a:endParaRPr sz="2000" b="1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-IN" sz="20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Live Session On: </a:t>
            </a:r>
            <a:r>
              <a:rPr lang="en-IN" sz="2000" i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Revision Reinforcement Learning &amp; Explainable AI</a:t>
            </a:r>
            <a:endParaRPr sz="2000" i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-IN" sz="18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Instructor:</a:t>
            </a:r>
            <a:r>
              <a:rPr lang="en-IN" sz="180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 sz="1800" b="1" i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Dr. Jyoti Dabass</a:t>
            </a:r>
            <a:endParaRPr sz="1800" b="1" i="1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7" name="Google Shape;627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C8F770-3F12-7F4D-E714-271BC8000A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20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B6AAC6-BD04-62DA-9029-1B5C6F80B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843400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What Is a Markov Decision Process?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3488F-90E5-FEFF-0D0B-8397A6EC5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67" y="865947"/>
            <a:ext cx="5906324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8830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97F1C4-433E-C47E-1B9C-ECDEFDF430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200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2B42FF-3B53-0243-EA8D-C5D69D81E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243450" cy="382564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RL and XAI Must Work Together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B8D4CE-974E-C65E-F873-F3365C08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86" y="836708"/>
            <a:ext cx="3077004" cy="18862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EFE20B-625A-C771-A276-973961EA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681" y="1633406"/>
            <a:ext cx="2695951" cy="18766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796281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716A85-09A1-11CF-13E5-6020485382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201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19FA2-B557-3178-46CF-CFD19193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476007" cy="382564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One Mental Model to Keep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2AC206-390D-B864-CEFF-EF8EA04ED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14" y="774699"/>
            <a:ext cx="5410955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4466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ACAD63-1C74-365A-B2CC-AE7910706C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202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B2C71-E947-3D59-FE45-189E30BE6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521035" cy="382564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to Explain RL + XAI to Anyone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7C305-DE2A-7199-6DAB-07527CE81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40" y="876159"/>
            <a:ext cx="5382376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0786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B68CCC-BB2D-C0B7-D903-1E22551576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203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9D6427-E6AB-A553-9B11-A041B724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773878" cy="382564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Addressing a Common Feeling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F8553-F428-E553-2737-E38823430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5" y="765220"/>
            <a:ext cx="5315692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6007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459C6B-EA51-B74C-480C-AA12906F1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204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0389DA-010A-A86F-2087-0F99CFDFD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308764" cy="382564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Real Systems Actually Need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0C380-983F-E047-5840-AEC4BBBE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32" y="914941"/>
            <a:ext cx="2800741" cy="19910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41E87B-BE31-790F-3A30-69ECA68FA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061" y="1836964"/>
            <a:ext cx="2943636" cy="12670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197744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EDED4C-AAB0-CCD2-AACF-0C0995675A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205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CA2CEB-D3C8-868B-61D1-DD9923AC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Quick Reflection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131783-1AE0-EF1E-AB9B-7025BFD4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30" y="775415"/>
            <a:ext cx="5172797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6782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59FFD3-588D-44AC-86AC-B81617FDA3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206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2A5C17-C7EC-E23C-91BE-F5BAF6718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696442" cy="382564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You Have Gained So Far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E087C-D005-E59C-8FE6-7EC442ED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79" y="859798"/>
            <a:ext cx="4925112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6556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9E4503-FCF6-3C25-2117-115B9CA4CF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207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3CA3D8-B2C1-F4A2-0CF6-733E47E69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Where We Go Next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3FD06-7A6B-B646-F4F4-E090229F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43" y="732595"/>
            <a:ext cx="4258269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2315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CED4F-1F70-86ED-4CEC-772424DA1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36BA1-7F8E-2BCE-7FF6-28E9B6B07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46" y="1173148"/>
            <a:ext cx="7354004" cy="2272180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Complete Picture — Reinforcement Learning &amp; Explainable AI</a:t>
            </a:r>
            <a:endParaRPr lang="en-IN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EE547A-5CD2-8160-4C80-6E5069118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208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04787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1BC0-08C0-6A6E-37C6-ED3FC6CBB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Proxima Nova"/>
              </a:rPr>
              <a:t>Let Us Bring Everything Together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Proxima Nov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44A7A9-40A0-F307-DA89-E59EF38A1C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209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F81D8-6FAC-3AE3-EDDF-2117AFA15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3" y="1261895"/>
            <a:ext cx="4525006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49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325FD-0D6D-3095-701D-CBD5859AE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4668F5-E643-AC65-0E85-194BC5C4E4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21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0D4CED-B639-3730-2545-0753E0551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884221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Corporate Example You Can Visualize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2CCDA-C11A-8937-2193-6943103A7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80898"/>
            <a:ext cx="5296639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7771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32D93-355C-C702-66FA-3B092374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7713662" cy="562407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Reinforcement Learning Is Really About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D54761-5049-E47F-5DEB-D188A7EAB4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210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38BD4-417F-CAEF-474F-A76F7B7E7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5" y="1214909"/>
            <a:ext cx="5696745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9599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C1E0-EE4E-7CA0-C736-7F67235E1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6668633" cy="562407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Time and Consequences Matter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7D51B-57DF-FD2C-7D8F-77A2037ECC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211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3E80F-08F6-659F-EE6C-F765EA0A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55" y="1187684"/>
            <a:ext cx="5325218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57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9A7-BE6F-F3DE-4BE0-EC65D771C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7068683" cy="562407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Structure Makes Learning Possible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FF754-6CEA-C74E-1332-A0AA26DCA3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212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D7D4A-3BD0-9D23-C9C9-C80E5DA7D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38" y="1195195"/>
            <a:ext cx="536332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1104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1A40C-ED4A-48A9-F47B-DC23B12A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Deep Learning Was Needed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11A02-FAE5-4BB4-0E46-8C63C874DD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213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33489-4E37-7F41-0925-54055F19F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95" y="1197880"/>
            <a:ext cx="5058481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8970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39D2-B428-D60E-A9FA-6D9EDE4F1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Trust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674F7A-859D-E927-82CA-CCAE83D23B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214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8B784-EC39-6083-EFE4-8ED0E6FF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53" y="1183822"/>
            <a:ext cx="5010849" cy="314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1909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8F6F-2290-6257-01D8-D0E9EC4D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Where Explainable AI Fits Perfectly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931F5C-8606-83CC-5363-4ECF9F76B2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215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A9910-E118-EF99-D05F-CF98B96A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83" y="1204737"/>
            <a:ext cx="5201376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4988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7CA0-9866-7655-AF82-851E8EFC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Explainability Is Not Optional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EC720B-A17F-479D-08F9-2490E1F9F8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216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9B4A5-273A-787C-7015-16C6D4F2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21" y="1245567"/>
            <a:ext cx="4915586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3985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03F72-DF9D-0728-0CA5-AA8858CD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7060519" cy="562407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Safety and Human Oversight Matter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7E7AF-8041-40E0-BEE7-874FA0E6AA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217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9F2CB-C65E-3BA0-6B64-694A868E4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74" y="1218987"/>
            <a:ext cx="5849166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968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53B5-C8D5-9CDA-ECE1-B1927640E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7313612" cy="562407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Evaluation Holds Everything Together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54A0F5-2521-2580-6A82-74EF2ADE24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218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FC532-438A-109A-E274-E3D26F22B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51" y="1231914"/>
            <a:ext cx="6030167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2447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1577-E419-29CC-830F-42724E41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One Simple End-to-End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54DD16-0453-6B15-B2A7-FDB68000A6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219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021FE-AA23-3AD7-CE6A-52E44C0CA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13" y="1216305"/>
            <a:ext cx="5506218" cy="344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48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918C0-214A-95EB-65FB-B8CF55F7E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5ABEA-2DE7-F2C4-37B6-FA6FFCB916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22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3BDCE0-C9D2-BDF1-E8DD-1D63686FC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667742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State — Where Am I Right Now?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27F93-267A-C48D-38E4-D11ECE9DD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65" y="780178"/>
            <a:ext cx="5410955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5018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5830-E9E6-E16F-8F46-6DEDA0F3C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7656512" cy="562407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You Should Be Able to Say Confidently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CFA863-07F9-CB9B-8A0F-D206CF060C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220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E0FF4-4B24-5DCE-D6C9-FB82C9945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46" y="1142800"/>
            <a:ext cx="5982535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4663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7DD14-F5E7-DB1D-6974-C6FC6C2FA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This Understanding Matters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3CBEF-AAC0-A7BB-3B28-9CDE51EA20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221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7C413-9A0E-9CB8-FA93-AF34E88D0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46" y="1246244"/>
            <a:ext cx="5249008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9697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405E-C2A3-3169-1468-C0AA12CC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Reflection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09BD93-45B7-AFA8-2C93-42EF34D4F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222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34B67-5CAA-D791-A976-47494B2E1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51" y="1286412"/>
            <a:ext cx="4925112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0591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1A68F-36F1-CC57-27E6-A53C5138F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7093176" cy="562407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Where We Stop and What Stays With You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70D54-DFC9-CF40-8A70-7099698404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223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3E0A7-87BE-E67A-FEF9-E11B4EDA8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93" y="1197211"/>
            <a:ext cx="522995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43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83112-4C8F-5F44-9D9A-F3A8D463D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6F4434-C88C-CB0E-70D8-696E884B89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224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281F6B-4572-264C-6018-89093AFA3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6" y="1167494"/>
            <a:ext cx="7733307" cy="2055744"/>
          </a:xfrm>
          <a:solidFill>
            <a:schemeClr val="tx1"/>
          </a:solidFill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</a:t>
            </a:r>
            <a:r>
              <a:rPr lang="en-US" sz="4000" dirty="0"/>
              <a:t> </a:t>
            </a:r>
            <a:r>
              <a:rPr lang="en-US" sz="4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Impact Summit 2026 – RL &amp; Explainable AI Projects</a:t>
            </a:r>
            <a:endParaRPr lang="en-IN" sz="4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53721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BEADCB-947F-3E6C-8981-33AEC0DE6B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225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8512C3-4E17-8FD4-624F-2F1773417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851564" cy="382564"/>
          </a:xfrm>
        </p:spPr>
        <p:txBody>
          <a:bodyPr/>
          <a:lstStyle/>
          <a:p>
            <a:r>
              <a:rPr lang="en-US" dirty="0"/>
              <a:t>1️⃣ </a:t>
            </a:r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REC Limited – Smart Energy Trading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A280D-304E-9ABD-44D6-B66D42227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63" y="843462"/>
            <a:ext cx="7516274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53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E26FF-32D0-A16C-27E8-E70056E312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226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C4A9F7-5171-E642-790D-59BA6A7A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786250" cy="382564"/>
          </a:xfrm>
        </p:spPr>
        <p:txBody>
          <a:bodyPr/>
          <a:lstStyle/>
          <a:p>
            <a:r>
              <a:rPr lang="en-US" dirty="0"/>
              <a:t>2️⃣ </a:t>
            </a:r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Wipro – Trusted &amp; Explainable AI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BA3B12-B7FC-29CD-DEF4-FF3AFA87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723"/>
          <a:stretch>
            <a:fillRect/>
          </a:stretch>
        </p:blipFill>
        <p:spPr>
          <a:xfrm>
            <a:off x="428763" y="1055089"/>
            <a:ext cx="6853780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069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15255A-964C-F9EE-228E-108562EC4C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227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79BF5A-82FA-5C80-9964-635A47C8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341421" cy="382564"/>
          </a:xfrm>
        </p:spPr>
        <p:txBody>
          <a:bodyPr/>
          <a:lstStyle/>
          <a:p>
            <a:r>
              <a:rPr lang="en-IN" dirty="0"/>
              <a:t>3️⃣ </a:t>
            </a:r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SatSure – AI for Agriculture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9636-A907-46D0-18E9-78EE07322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22" y="878859"/>
            <a:ext cx="7287642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3991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4E5C14-454C-45D5-38E3-DB56F3D118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228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CD397B-DA75-9ED3-2BEA-CC1D501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508664" cy="382564"/>
          </a:xfrm>
        </p:spPr>
        <p:txBody>
          <a:bodyPr/>
          <a:lstStyle/>
          <a:p>
            <a:r>
              <a:rPr lang="it-IT" dirty="0"/>
              <a:t>4️⃣ </a:t>
            </a:r>
            <a:r>
              <a:rPr lang="it-IT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Intello Labs – AI-Based Crop Grading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3A051-C018-7C7C-744A-60823CE9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24" y="852303"/>
            <a:ext cx="676369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4228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68E1A1-EF28-A0E3-CD9E-F180650FD8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229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A9B744-8464-7C65-6791-9A4324F6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8" y="121966"/>
            <a:ext cx="7104657" cy="382564"/>
          </a:xfrm>
        </p:spPr>
        <p:txBody>
          <a:bodyPr/>
          <a:lstStyle/>
          <a:p>
            <a:r>
              <a:rPr lang="en-IN" dirty="0"/>
              <a:t>5️⃣ </a:t>
            </a:r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Wysa – Adaptive AI in Mental Health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2F946-BA58-8510-7C18-9C9B58513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8" y="849619"/>
            <a:ext cx="6963747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42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B15F8-D494-7FC0-1A74-E13193CC2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CE85E7-8263-2008-3241-F86E08D76F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23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9B94F0-2F87-0AFC-12AF-38AA71CD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782042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Action — What Can I Do?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426F0-DDE6-66A5-E4A9-90A34057D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48" y="784982"/>
            <a:ext cx="5201376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2103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CE166A-732E-48D1-AA4F-8F7E38C5F2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230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3CD95D-0650-56D0-0023-A47565FE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Strong Closing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48CA0-DF2F-8505-9709-FCF88E925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16253"/>
            <a:ext cx="7240010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5045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7"/>
          <p:cNvSpPr txBox="1"/>
          <p:nvPr/>
        </p:nvSpPr>
        <p:spPr>
          <a:xfrm>
            <a:off x="555037" y="2114911"/>
            <a:ext cx="6895272" cy="117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4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sz="4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88" name="Google Shape;78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2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47"/>
          <p:cNvSpPr txBox="1"/>
          <p:nvPr/>
        </p:nvSpPr>
        <p:spPr>
          <a:xfrm>
            <a:off x="1157111" y="716037"/>
            <a:ext cx="1655704" cy="131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i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1" name="Google Shape;791;p47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231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0CB2D-7399-D2F7-D1B2-4DE5E01E5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4D18C-B281-B834-EE8D-AABD87E11E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24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862B0A-146A-4C7A-EA64-9208B42B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614800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Transition — What Happens Next?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2DCE6-303F-0887-2BBA-6EA97E6D0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781581"/>
            <a:ext cx="5420481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92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6925B-5108-D444-68EA-485870470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D3A865-9DA3-04CA-660E-6EC3099896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25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A102B3-A1AC-F2F6-3905-6A624818A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619007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Reward — Was the Decision Good or Bad?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18086-6EC9-1E37-C0B8-8351482F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95116"/>
            <a:ext cx="5830114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32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A6AA8-7027-D17E-E412-F82483BE9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0A8164-DE75-00FA-25EA-92135559F2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26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F64002-18F8-6E71-A7F7-52F7E79BB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953492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Policy — The Decision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6AD5-2F20-8FB8-478B-D5EB7A8FB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09379"/>
            <a:ext cx="5782482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82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A9FB2-DD6C-A956-8C98-09E5473BC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5B1219-9021-DD26-508F-E85C8959F9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27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C675D5-F553-50A8-A7F5-215D2B0CA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353542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The Markov Property (Very Important)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5E786-04D8-11E1-87AA-907B5D6C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90" y="761206"/>
            <a:ext cx="5677692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13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ADA03-A940-8D79-6EC1-2B947D21E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B2163E-C681-89D3-5C52-D9E5837C62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28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E40B60-E00B-2955-7153-F05067F52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410692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Why This Assumption Matters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33716-04FC-EAA0-4D19-7DFBB25E1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3" y="907501"/>
            <a:ext cx="6030167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73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0085E-0BC3-F2D7-BBD6-C27D7C83C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436799-3F5C-E0C5-EC7E-AE8894AEF9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29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48F8B4-68CF-A6C6-FB41-3D3C27FA2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64" y="342011"/>
            <a:ext cx="7226849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Tiny Code to Lock the Idea—MDP (</a:t>
            </a:r>
            <a:r>
              <a:rPr lang="en-IN" sz="2800" b="1" dirty="0">
                <a:latin typeface="Lato"/>
                <a:ea typeface="Lato"/>
                <a:cs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IN" sz="2800" b="1" dirty="0">
                <a:latin typeface="Lato"/>
                <a:ea typeface="Lato"/>
                <a:cs typeface="Lato"/>
              </a:rPr>
              <a:t>)</a:t>
            </a:r>
            <a:br>
              <a:rPr lang="en-IN" sz="2800" b="1" dirty="0">
                <a:latin typeface="Lato"/>
                <a:ea typeface="Lato"/>
                <a:cs typeface="Lato"/>
              </a:rPr>
            </a:b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8D00D-63CE-2BE3-2C56-91A83B99D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64" y="918948"/>
            <a:ext cx="7096221" cy="307700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853D71-CB2D-88F9-3AB9-9D9BD8A93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120" y="2710479"/>
            <a:ext cx="4182059" cy="91452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40220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3F0A9FE7-A08B-083B-8170-A6249DAE0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BBA9F8F5-1583-4672-1DDA-6724940580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3</a:t>
            </a:fld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15690110-958A-959D-6BC7-0A680AF21BB9}"/>
              </a:ext>
            </a:extLst>
          </p:cNvPr>
          <p:cNvSpPr txBox="1"/>
          <p:nvPr/>
        </p:nvSpPr>
        <p:spPr>
          <a:xfrm>
            <a:off x="711151" y="371825"/>
            <a:ext cx="686530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IN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Welcome &amp; Context</a:t>
            </a:r>
            <a:endParaRPr lang="en-IN"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48B8278C-68AD-9C8D-F9C3-A29C96D90BB0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8E2A9-5C19-D64E-A318-E64B6034F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81" y="1174801"/>
            <a:ext cx="4153480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30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18F43-4BB1-16D8-73F3-82AC98333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E31300-5728-7FDE-BE92-15A5553B30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30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7B554-A992-B434-AFD2-F04986B6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8" y="121966"/>
            <a:ext cx="7169971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Why MDP Is Important for Explainable AI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474D8-3708-CCAD-B926-67B3127F4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8" y="876079"/>
            <a:ext cx="6392167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71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F857D-9B8E-C242-B4DE-0FD50B7B6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69067B-CAB8-2AA2-4BBA-37ADC70438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31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96A86-7F38-2228-358E-9BB5A70FE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663785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Modern Research Insight (2025–2026)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349C6-CCBC-BD3D-8502-4B795B43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933978"/>
            <a:ext cx="5982535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1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AD78D-6A37-74C5-880C-B13680C95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3E4CA1-4C26-0560-444F-FF8CE69172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32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7DA2FD-BA85-9C0A-DA52-F012C455E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8" y="121966"/>
            <a:ext cx="6198421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Quick Engagement Check-MCQ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5851F-4C37-F770-B3A7-2A38054AF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8" y="808781"/>
            <a:ext cx="5468113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42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BB3A0-F0F5-DE65-1849-355DA0D99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CD367-9205-39DA-DBAF-162FD2ECF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33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5E1A5-ACA1-2235-D4E8-FA7BC29C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8" y="121966"/>
            <a:ext cx="7047508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Quick Engagement Check-MCQ 2 Answer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A2224-53EB-6920-C8A6-CE23A36E9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8" y="816237"/>
            <a:ext cx="6458851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01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F9B3B-CF1C-F833-0BBF-59D876EAB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3BC8B6-C74F-4116-C7E1-01C1AA5840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34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4C9484-A830-F235-CC42-27E7C52E9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610592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Summary of This 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6A35A-DD84-E3AC-5BB8-DD934346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707338"/>
            <a:ext cx="640169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16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9672A-0786-9D86-2EDB-CFC2C9538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8D3001-309C-431F-5DB6-44DED4934D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35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9F8023-00F5-7F57-9720-63591942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What Comes 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A1025-2AA8-AB6D-53F7-895E490C3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40" y="929939"/>
            <a:ext cx="6773220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70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6EFB8-A9DC-EC7A-5539-061F9C1C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094015"/>
            <a:ext cx="7599362" cy="2457450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4000" b="1" dirty="0">
                <a:latin typeface="Lato"/>
                <a:ea typeface="Lato"/>
                <a:cs typeface="Lato"/>
              </a:rPr>
              <a:t>Value Functions &amp; Q-Learning — How RL Learns What Is “Good”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539F81-7ECB-D476-DDCB-F6B1559BA5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9260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F830B-AC9F-E262-8A41-56FD00FA2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5EBB-623D-BB3B-F841-1E8DF49D1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94" y="373048"/>
            <a:ext cx="7346269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Why We Need Value in Reinforcement Learning?</a:t>
            </a:r>
            <a:r>
              <a:rPr lang="en-IN" sz="2800" b="1" dirty="0">
                <a:latin typeface="Lato"/>
                <a:ea typeface="Lato"/>
                <a:cs typeface="Lato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3CDBF-9B01-B54F-E028-F96AE2CC1E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37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8F4A70-C63C-7160-B876-ABDEB25B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71"/>
          <a:stretch>
            <a:fillRect/>
          </a:stretch>
        </p:blipFill>
        <p:spPr>
          <a:xfrm>
            <a:off x="723482" y="1208315"/>
            <a:ext cx="5982535" cy="174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1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40057-F96F-0C98-CE6D-EEA0CCA76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D109-FBF8-8D41-0095-A31F3816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7542212" cy="562407"/>
          </a:xfrm>
        </p:spPr>
        <p:txBody>
          <a:bodyPr/>
          <a:lstStyle/>
          <a:p>
            <a:r>
              <a:rPr lang="en-US" sz="2800" dirty="0"/>
              <a:t>A </a:t>
            </a:r>
            <a:r>
              <a:rPr lang="en-US" sz="2800" b="1" dirty="0">
                <a:latin typeface="Lato"/>
                <a:ea typeface="Lato"/>
                <a:cs typeface="Lato"/>
              </a:rPr>
              <a:t>Corporate Example Everyone Understands</a:t>
            </a:r>
            <a:r>
              <a:rPr lang="en-IN" sz="2800" b="1" dirty="0">
                <a:latin typeface="Lato"/>
                <a:ea typeface="Lato"/>
                <a:cs typeface="Lato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92E282-E928-E722-92A7-0804C671E6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38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3C0E9-322A-A452-4C5F-0B2D39633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38" y="1271406"/>
            <a:ext cx="6154009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38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F3374-4F02-079D-D34B-543E6C223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759F-8F8F-B5C6-F624-9C6DF9B70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82" y="487348"/>
            <a:ext cx="5990568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What Is Value? (Simplest Meaning)</a:t>
            </a:r>
            <a:r>
              <a:rPr lang="en-IN" sz="2800" b="1" dirty="0">
                <a:latin typeface="Lato"/>
                <a:ea typeface="Lato"/>
                <a:cs typeface="Lato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F6E254-B926-0E82-BED4-26F466F65D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39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BCE57-AB14-EC27-478E-4F1C947EA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04" y="1180260"/>
            <a:ext cx="6163535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0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12110636-BA14-7C0A-5563-454D57704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39B53C93-165B-FCD5-C410-D99E98DF82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4</a:t>
            </a:fld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CF16BA67-12F2-1B24-14C6-EC3455F6870E}"/>
              </a:ext>
            </a:extLst>
          </p:cNvPr>
          <p:cNvSpPr txBox="1"/>
          <p:nvPr/>
        </p:nvSpPr>
        <p:spPr>
          <a:xfrm>
            <a:off x="711151" y="371825"/>
            <a:ext cx="686530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IN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Why This Session Matters</a:t>
            </a:r>
            <a:endParaRPr lang="en-IN"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2DFB611A-9083-3A51-908E-55156405986A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2112D-FEEA-9F79-595F-23FEE875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23" y="1059656"/>
            <a:ext cx="3839111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1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35017-56BE-0299-578B-02561C01F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83CB-4495-897D-F19A-79F22390C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7419748" cy="562407"/>
          </a:xfrm>
        </p:spPr>
        <p:txBody>
          <a:bodyPr/>
          <a:lstStyle/>
          <a:p>
            <a:r>
              <a:rPr lang="en-US" sz="2800" b="1">
                <a:latin typeface="Lato"/>
                <a:ea typeface="Lato"/>
                <a:cs typeface="Lato"/>
              </a:rPr>
              <a:t>State Value — How Good Is This Situation?</a:t>
            </a:r>
            <a:r>
              <a:rPr lang="en-IN" sz="2800" b="1">
                <a:latin typeface="Lato"/>
                <a:ea typeface="Lato"/>
                <a:cs typeface="Lato"/>
              </a:rPr>
              <a:t> 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366F64-DB96-5CD1-1788-68BE63CD1A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40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BE291-ADFF-CD26-FDC0-828A8C58B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85" y="1223782"/>
            <a:ext cx="5887272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61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7660A-BDC0-7FAC-0BAF-86A51E927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A65CA-5C47-DA29-E482-18F31260A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60" y="503676"/>
            <a:ext cx="7158490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Action Value (Q-Value) — How Good Is This Action?</a:t>
            </a:r>
            <a:r>
              <a:rPr lang="en-IN" sz="2800" b="1" dirty="0">
                <a:latin typeface="Lato"/>
                <a:ea typeface="Lato"/>
                <a:cs typeface="Lato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A97DF-7BA1-74DE-8AD3-0F614AC87F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41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BD98B-973A-63F9-204C-CFDAD93E2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0" y="1427930"/>
            <a:ext cx="6944694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11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7DBB1-EEC5-3CF9-79DA-61CDFB00A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422E4-D6F9-446E-25A7-09C6ED4D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Why Q-Learning Is So Popular</a:t>
            </a:r>
            <a:r>
              <a:rPr lang="en-IN" sz="2800" b="1" dirty="0">
                <a:latin typeface="Lato"/>
                <a:ea typeface="Lato"/>
                <a:cs typeface="Lato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E264FB-4F83-7B77-A433-EDCA7FA6D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42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E269A-DCFC-8097-B980-92E5039D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92" r="18515"/>
          <a:stretch>
            <a:fillRect/>
          </a:stretch>
        </p:blipFill>
        <p:spPr>
          <a:xfrm>
            <a:off x="728907" y="1281792"/>
            <a:ext cx="5092229" cy="18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64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2A431-0D9D-4016-D594-00D9089BC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1EDD7-AAFF-3024-4A37-5DF0FBDA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Simple Q-Learning Update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B034F4-560A-9BC0-6DF4-88A08D3C8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43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E755D-3059-9D0C-AB29-B08E87DA8C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3" t="5182" r="3618" b="6712"/>
          <a:stretch>
            <a:fillRect/>
          </a:stretch>
        </p:blipFill>
        <p:spPr>
          <a:xfrm>
            <a:off x="522514" y="1216479"/>
            <a:ext cx="8335736" cy="33825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7DF441-61AD-69EE-A829-21848B049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421" y="544498"/>
            <a:ext cx="2915057" cy="99038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9994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78B87-1631-EFD8-BF0D-A122FDCA7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261D2-9DCC-503E-0BD4-DC98D9B0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Why Learning Takes Time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DF7FC-8DD5-AEF5-53C6-22E7E0141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44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5B2F9-D23C-0839-5E4D-8FDA0CF14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24" y="1337461"/>
            <a:ext cx="5068007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55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6F273-8D95-FA7D-0556-CC30E2CC4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58324-0C67-E88C-908A-360B54BAA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Why This Is Hard to Explain</a:t>
            </a:r>
            <a:r>
              <a:rPr lang="en-IN" sz="2800" b="1" dirty="0">
                <a:latin typeface="Lato"/>
                <a:ea typeface="Lato"/>
                <a:cs typeface="Lato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6965FC-47B8-FFF2-8CC2-28B5A2831A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45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938CE-B953-CDE8-19E9-AC645BF7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8" y="1222453"/>
            <a:ext cx="5668166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97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EBEB8-59BE-3065-91C3-E208CBAC5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7EE26-C16A-83F1-0229-297AFA047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6505348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What Research Is Doing (2025–2026)</a:t>
            </a:r>
            <a:r>
              <a:rPr lang="en-IN" sz="2800" b="1" dirty="0">
                <a:latin typeface="Lato"/>
                <a:ea typeface="Lato"/>
                <a:cs typeface="Lato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7CFB49-4245-10A2-D867-369864A664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46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6DB8A-80F8-2F38-DEFB-C83A29382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95" y="1231870"/>
            <a:ext cx="5915851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6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04DB2-A2EF-5270-7A6D-EB6DEAF9A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D39B-F47E-E8BC-2E00-F66DE6AB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Quick Engagement MCQ 3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8686F6-BCDF-7201-5BE5-DDDC8FD44C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47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B2710-80D1-2689-4CC4-0DFAF2861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12" y="1420434"/>
            <a:ext cx="5020376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62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E7A72-8277-F573-5E97-F4871E293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A3B58-E790-CCDC-F7F2-28290BCB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Quick Engagement MCQ 3 Answer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3AECE0-C151-EC4B-D3E3-8B82C4B51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48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FFDF7-A76C-7E8B-E382-68A6EDDB1F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256"/>
          <a:stretch>
            <a:fillRect/>
          </a:stretch>
        </p:blipFill>
        <p:spPr>
          <a:xfrm>
            <a:off x="820831" y="1227593"/>
            <a:ext cx="5326875" cy="268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60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0DC06-76A2-E5B1-69B0-D4282906C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9720-86E4-9C02-DE4F-1C30BF531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17" y="617976"/>
            <a:ext cx="8154533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Why Value &amp; Q-Learning Matter for Explainability</a:t>
            </a:r>
            <a:r>
              <a:rPr lang="en-IN" sz="2800" b="1" dirty="0">
                <a:latin typeface="Lato"/>
                <a:ea typeface="Lato"/>
                <a:cs typeface="Lato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DAA169-36B9-5383-D020-486B30E52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49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3CDA38-3357-19A6-069B-B29F4495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0" y="1351710"/>
            <a:ext cx="6792273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67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5584DD0D-B6F1-85B6-2E14-9E52AE036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9214910E-953C-4640-134E-D61E8DD1DE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B664137A-6285-2400-7969-6F0154FD00AA}"/>
              </a:ext>
            </a:extLst>
          </p:cNvPr>
          <p:cNvSpPr txBox="1"/>
          <p:nvPr/>
        </p:nvSpPr>
        <p:spPr>
          <a:xfrm>
            <a:off x="711151" y="371825"/>
            <a:ext cx="686530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IN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A Simple Question</a:t>
            </a:r>
            <a:endParaRPr lang="en-IN"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AEA07599-4DC3-B1EB-C522-B058E5E93F2B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9B7E6-27F6-DCD3-C0BE-0AAC84166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15" y="1161351"/>
            <a:ext cx="3839111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716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4AFA7-80FF-C3D2-E7CB-8EA468B1A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F82F0-9B00-E3FC-773E-6D90752A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Summary of This Section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D500D-5EF0-0B18-D93D-3DB702F1BB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50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F6E44-DDDE-1683-2F40-8F2151165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45" y="1205121"/>
            <a:ext cx="5693591" cy="339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758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9A7B4-FF03-1A4C-4652-D4642153D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94D35-10D3-D10E-71BC-4D877D76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What Comes Next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6B0E46-322B-8946-32A2-17EE2D968B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51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00742-D1B5-37BD-49BB-FC5921FF4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49" y="1264643"/>
            <a:ext cx="5087060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171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E9A3A-8BA1-71FD-CC74-91B0CF670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DEA33A-1123-2BDF-5FE3-2599A2378F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52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F9D24-26B0-FE20-E1E0-39228A6EAEE3}"/>
              </a:ext>
            </a:extLst>
          </p:cNvPr>
          <p:cNvSpPr txBox="1"/>
          <p:nvPr/>
        </p:nvSpPr>
        <p:spPr>
          <a:xfrm>
            <a:off x="865414" y="1289957"/>
            <a:ext cx="7551965" cy="18174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4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Deep Q-Networks (DQN) — When RL Meets Deep Learning</a:t>
            </a:r>
            <a:endParaRPr lang="en-IN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747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8181A-AB9A-B39B-B721-9B2DAC4F3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4DDC3F-20FD-996A-573C-436F5A451E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53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AA8AD8-6047-BB50-0E83-A22F46AE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51" y="102393"/>
            <a:ext cx="7602678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Why Q-Learning Is Not Enough in Real World?</a:t>
            </a:r>
            <a:endParaRPr lang="en-IN" sz="2800" b="1" dirty="0">
              <a:latin typeface="Lato"/>
              <a:ea typeface="Lato"/>
              <a:cs typeface="Lato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E98F4-6941-8CE4-6846-CCCD9C0E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75" y="797885"/>
            <a:ext cx="5801535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57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5466E-D1CD-E081-3F77-43CAC141D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A09CA6-A375-CB0D-D7C6-9C4F7A1C0E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54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2932A9-6E3D-7BD5-BB29-1D96612B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014850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This Is Where Deep Learning Enters</a:t>
            </a:r>
            <a:endParaRPr lang="en-IN" sz="2800" b="1" dirty="0">
              <a:latin typeface="Lato"/>
              <a:ea typeface="Lato"/>
              <a:cs typeface="Lato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C404F-0C31-31F3-3C77-CD7CB095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51" y="857011"/>
            <a:ext cx="5353797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042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6714E-649A-5966-15B6-346A4B2EE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B75A0D-049F-01D8-551F-89B13562A3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55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D65310-3319-FF6C-E670-0AAE4765B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014850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What Is a Deep Q-Network?</a:t>
            </a:r>
            <a:endParaRPr lang="en-IN" sz="2800" b="1" dirty="0">
              <a:latin typeface="Lato"/>
              <a:ea typeface="Lato"/>
              <a:cs typeface="Lato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299BE-161B-7F42-FC93-C6D0F70D7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4" y="664747"/>
            <a:ext cx="5163271" cy="394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295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9F5B5-7A30-CB9D-804F-2EFBAD3D0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EDCCDB-2857-C210-3310-41AEE8D2F5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56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675E50-F411-84FC-A3A2-7F8288D62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014850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Corporate Example — Dynamic Pricing</a:t>
            </a:r>
            <a:endParaRPr lang="en-IN" sz="2800" b="1" dirty="0">
              <a:latin typeface="Lato"/>
              <a:ea typeface="Lato"/>
              <a:cs typeface="Lato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BF984-7179-0276-423A-87B14F78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40753"/>
            <a:ext cx="3124636" cy="24006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E3D0D-7C92-49C4-621B-2B31B269F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925" y="840753"/>
            <a:ext cx="3982006" cy="20957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95175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2FD30-2D39-E60C-7ED8-F14204FD2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75F82-827E-F1CA-25D7-FFE3C04792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57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FAAE4D-2343-535F-B849-89888B171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014850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Conceptual Code Example </a:t>
            </a:r>
            <a:r>
              <a:rPr lang="en-US" sz="2800" b="1" dirty="0">
                <a:latin typeface="Lato"/>
                <a:ea typeface="Lato"/>
                <a:cs typeface="Lato"/>
              </a:rPr>
              <a:t>(</a:t>
            </a:r>
            <a:r>
              <a:rPr lang="en-IN" sz="2800" b="1" dirty="0">
                <a:latin typeface="Lato"/>
                <a:ea typeface="Lato"/>
                <a:cs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IN" sz="2800" b="1" dirty="0">
                <a:latin typeface="Lato"/>
                <a:ea typeface="Lato"/>
                <a:cs typeface="Lato"/>
              </a:rPr>
              <a:t>)</a:t>
            </a:r>
            <a:endParaRPr lang="en-IN" sz="2800" b="1" dirty="0">
              <a:latin typeface="Lato"/>
              <a:ea typeface="Lato"/>
              <a:cs typeface="Lato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9C0DE-2DA7-C815-730A-F3AFF90F0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79" y="752271"/>
            <a:ext cx="7078063" cy="34612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7453AC-C41E-9E57-723D-1C850122C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342" y="2124004"/>
            <a:ext cx="2305372" cy="100979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761609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B2E62-8E4E-CD78-CA3B-C22264D59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451938-B1DE-0A37-FD25-AFE774FA84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58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79A523-F6C4-5D2D-2E52-C07A607A8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014850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Why This Changed Industry</a:t>
            </a:r>
            <a:endParaRPr lang="en-IN" sz="2800" b="1" dirty="0">
              <a:latin typeface="Lato"/>
              <a:ea typeface="Lato"/>
              <a:cs typeface="Lato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8220C-7680-9EB1-2F42-526826C6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02" y="786296"/>
            <a:ext cx="4820323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73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37408-5BEC-9F64-BE95-16F6318EE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25851C-A4F1-04F8-D1D0-C5C3505F98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59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AB76B4-6DAD-2D19-75F4-13C088BC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93" y="162787"/>
            <a:ext cx="7014850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But</a:t>
            </a:r>
            <a:r>
              <a:rPr lang="en-US" sz="2800" dirty="0"/>
              <a:t> </a:t>
            </a:r>
            <a:r>
              <a:rPr lang="en-US" sz="2800" b="1" dirty="0">
                <a:latin typeface="Lato"/>
                <a:ea typeface="Lato"/>
                <a:cs typeface="Lato"/>
              </a:rPr>
              <a:t>Here Is the Big Problem</a:t>
            </a:r>
            <a:endParaRPr lang="en-IN" sz="2800" b="1" dirty="0">
              <a:latin typeface="Lato"/>
              <a:ea typeface="Lato"/>
              <a:cs typeface="Lato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FDCD8-798D-2C37-E415-B8BFAC1AE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16" y="815560"/>
            <a:ext cx="4820323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3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7CFCA6C4-909C-8692-92CF-4BE6BC3CA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E150874C-1697-C1AC-A924-0B3A1ED5BB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6</a:t>
            </a:fld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785AEDB6-5EF4-8CEA-E623-8914BBB630FF}"/>
              </a:ext>
            </a:extLst>
          </p:cNvPr>
          <p:cNvSpPr txBox="1"/>
          <p:nvPr/>
        </p:nvSpPr>
        <p:spPr>
          <a:xfrm>
            <a:off x="368250" y="388154"/>
            <a:ext cx="684081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Where Reinforcement Learning Meets Explainable AI</a:t>
            </a:r>
            <a:endParaRPr lang="en-IN"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EA69E50A-42BE-61C4-2468-9BE718E0C867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2E6CC-D962-68BC-D6DE-BBC200B09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86" y="1478292"/>
            <a:ext cx="4677428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145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1ED0E-5791-0931-3B80-3F8FCEF0A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6DF962-4BE0-8FDE-3C73-D56C57AF11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60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041C6F-5AD6-B619-D1A1-C46FC4166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014850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Explainability Challenge in Deep RL</a:t>
            </a:r>
            <a:endParaRPr lang="en-IN" sz="2800" b="1" dirty="0">
              <a:latin typeface="Lato"/>
              <a:ea typeface="Lato"/>
              <a:cs typeface="Lato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616AF-8A79-49CF-C527-880033E6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81" y="818324"/>
            <a:ext cx="5068007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39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D4F31-0E4F-BFAE-277B-8E77A5CB7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093E9A-A22E-12C9-CD03-180F141B98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61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965B02-6C3F-9040-1375-33AD15D60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439392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Recent Research Direction (2024–2026)</a:t>
            </a:r>
            <a:endParaRPr lang="en-IN" sz="2800" b="1" dirty="0">
              <a:latin typeface="Lato"/>
              <a:ea typeface="Lato"/>
              <a:cs typeface="Lato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73BBF-B4C7-A33E-B885-320B97E4F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770652"/>
            <a:ext cx="5153744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1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AD6CA-D8E7-70B8-2097-44B0EB429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C6A79D-4900-635F-BA59-449E134E76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62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BEFD31-5014-D0AF-D8A4-B972A7118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15" y="102393"/>
            <a:ext cx="7014850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Engagement Reflection</a:t>
            </a:r>
            <a:endParaRPr lang="en-IN" sz="2800" b="1" dirty="0">
              <a:latin typeface="Lato"/>
              <a:ea typeface="Lato"/>
              <a:cs typeface="Lato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0AA4E-6865-ACD7-B5E2-9E6AC0C32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34" y="722343"/>
            <a:ext cx="4963218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000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1A8415-BD45-1066-7C7D-45D42BFCBC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63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8783ED-C4DA-99DF-C2C3-2D2957964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810742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Why This Section Is Important for You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C8882-58A9-9E39-2F5C-83FA44D78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761811"/>
            <a:ext cx="5287113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463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9F68E-664E-DBE9-C4FA-C1A898BFD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BEECB-77EB-06F9-80E2-5267794E55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64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3B6DF7-435A-F411-BFA4-FE725B0B9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398571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Key Takeaway Before We Move Forward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B1F28-EC5F-BBC1-2E34-ACA540E2B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66" y="831969"/>
            <a:ext cx="2991267" cy="15527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D7AEE4-C74E-781E-1811-C577B0ED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488" y="1354475"/>
            <a:ext cx="3134162" cy="16671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4314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2DC32-95D4-542F-9638-8229B3BF4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FA77C9-BE1B-2CB2-077B-27F675C0F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65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B02D53-3BCF-E62D-F592-7E154CE0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What Comes 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F2C0A-6919-A5AA-C003-0760B5B3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69" y="750277"/>
            <a:ext cx="4286848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570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452A-2B75-C45C-20DC-3D39BC0B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697" y="879343"/>
            <a:ext cx="6766606" cy="2928956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4000" b="1" dirty="0"/>
              <a:t>Actor–Critic &amp; Modern Reinforcement Learning (Simple &amp; Practical)</a:t>
            </a:r>
            <a:endParaRPr lang="en-IN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686EA3-4551-21E3-9A3F-624BA06CC3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8639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94FAF-52FD-4EDF-134A-E7461E0F5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9F43-417D-1468-AF8A-738278294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617976"/>
            <a:ext cx="7150326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Why We Need More Than DQN?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963F9D-3C5C-65C0-0CFE-524E8D963D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67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D30DF-B83A-6AD0-853F-BCBA82B9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99" y="1356451"/>
            <a:ext cx="4725059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072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2F611-8531-65F7-D639-6B28DABCC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85859-FA03-4430-F300-7FBC73837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617976"/>
            <a:ext cx="7150326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Why We Need More Than DQN?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82B755-7DFD-578C-2F12-A555D0B7D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68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C9983-2796-F944-86C8-5AFF7DBBE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73" y="1314943"/>
            <a:ext cx="5005719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661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3AB8E-5645-1585-3AA7-0BFD03F07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7AE3-E1A0-DC96-078C-5008D2D9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617976"/>
            <a:ext cx="7150326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Actor–Critic in the Simplest Words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5E133-4C15-D961-5C6F-5A6BFF9B4D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69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CC2B5-194F-C939-27AC-6B3CD8F55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85" y="1368733"/>
            <a:ext cx="4915586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12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FD2AC087-6A6B-492E-36B5-07637BE7C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058EA058-5777-179F-34C8-3D10DD8FAF9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7</a:t>
            </a:fld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86CD033D-6FB1-231A-F45E-EC110A5A0CEB}"/>
              </a:ext>
            </a:extLst>
          </p:cNvPr>
          <p:cNvSpPr txBox="1"/>
          <p:nvPr/>
        </p:nvSpPr>
        <p:spPr>
          <a:xfrm>
            <a:off x="711151" y="371825"/>
            <a:ext cx="686530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IN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Reinforcement Learning (Simplest View)</a:t>
            </a:r>
            <a:endParaRPr lang="en-IN"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4FDB291E-B137-5A94-7C82-AC28C4028FB6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8BBF4-102D-F0B6-66A9-CC47A154B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44" y="1022379"/>
            <a:ext cx="5410955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998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5F0FA-5AF4-C8D1-43A4-E85CC6E3D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1D5A0-8B95-4DF9-B004-094D963A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617976"/>
            <a:ext cx="7150326" cy="562407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Corporate Example Everyone Understands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C93890-CA92-DB23-4DE3-8A5F22D860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70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32038-C197-80BB-714E-808436B7D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55" y="1276870"/>
            <a:ext cx="5506218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283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ACD45-8A1D-4C05-8BD4-DFB21F94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Why Actor–Critic Is Powerful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F7A326-9C49-2D5A-176B-01B402215A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71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F9B651-77DC-B4DB-F7BC-19DA29382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52" y="1279502"/>
            <a:ext cx="5239481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148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26F35-2C7E-998B-97CE-8F57DC5F2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95E97-0A2B-F432-9D1D-7E95BEE2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Tiny Code Idea </a:t>
            </a:r>
            <a:r>
              <a:rPr lang="en-US" sz="2800" b="1" dirty="0">
                <a:latin typeface="Lato"/>
                <a:ea typeface="Lato"/>
                <a:cs typeface="Lato"/>
              </a:rPr>
              <a:t>(</a:t>
            </a:r>
            <a:r>
              <a:rPr lang="en-IN" sz="2800" b="1" dirty="0">
                <a:latin typeface="Lato"/>
                <a:ea typeface="Lato"/>
                <a:cs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IN" sz="2800" b="1" dirty="0">
                <a:latin typeface="Lato"/>
                <a:ea typeface="Lato"/>
                <a:cs typeface="Lato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54F07-497A-5EA4-C078-2077E412D6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72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5EAF8-B6DF-1000-97E8-71B036A1B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12148"/>
            <a:ext cx="6209423" cy="35041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6582A-9384-EC85-F181-A376D0CE8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571" y="1900167"/>
            <a:ext cx="1991003" cy="100026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556994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91E16-F273-F579-BC64-82AEB2395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28671-6F35-139E-091F-FCA53FC33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7983083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From Actor–Critic to Modern RL (PPO)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FEA7AD-5152-F88F-3A27-C10EE15BF1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73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87741-9A7E-666D-B334-1D4BCBF7C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00" y="1346186"/>
            <a:ext cx="5096586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370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6F959-D208-E234-8A08-1B01D0CA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183B-C401-7E0C-AFA8-5E701323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What Is PPO (Simplest Meaning)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8AA4FA-BACA-AD58-8513-D0F6F6AFC5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74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8C8E2-4DC0-8C75-3FF8-C66D01C48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82" y="1319770"/>
            <a:ext cx="4401164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696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CE59F-B92A-1FAB-CB39-EA884F68E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87381-03C1-E590-B90B-2372D5573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Why PPO Is Used in Practice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6FB44-6A22-6C28-4FA9-C30DBB4A0C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75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7033E-809F-1E92-7ACA-FB95AC8A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58" y="1365240"/>
            <a:ext cx="3896269" cy="15718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C5E00-68DC-EFCF-4C1C-183917C9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777" y="1800085"/>
            <a:ext cx="3458058" cy="20005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08225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19AFA-538E-6763-2235-EECA4C959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72297-03A5-377E-67CB-2165D45D6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6521676" cy="562407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Explainability Challenge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6DC6AB-3A5B-141D-0871-6CC6D1157A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76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3F190-1C99-51AE-25A3-9D9AB49F5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68" y="1282334"/>
            <a:ext cx="4277322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397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5DAD9-B714-04AF-B2CA-53AE115AF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A61E-EBBD-8D63-3111-A2748ECC8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Corporate Business Reality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29B226-C9F0-A8FD-AB75-3210BAD6E2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77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82736-D1E3-DD04-32F7-54C7FBDBC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58" y="1278176"/>
            <a:ext cx="5229955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747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355E0-CFFC-9D28-4FDF-35F4D386B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D9D-7DF4-886E-F3EE-57C4C438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6595155" cy="562407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Key Research Direction (2024–2026)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924D1-7C96-0606-B517-B9196D2370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78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24525-1A42-83D0-D5A7-161991D7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90" y="1281649"/>
            <a:ext cx="5258534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193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DBF23-3759-56A1-FF34-CBEDC9A8E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Quick Engagement Reflection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E5D4B5-D926-20EC-445A-6F6F79D713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79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F136C-0DBE-C0F2-E0BF-0E682BD92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47" y="1351041"/>
            <a:ext cx="4953691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90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C7400580-9B71-AF92-6EF5-EABDFCEE9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AC1CB735-E173-8039-CB44-251E1331DB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8</a:t>
            </a:fld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E55FED31-121E-3AF7-80ED-594779817752}"/>
              </a:ext>
            </a:extLst>
          </p:cNvPr>
          <p:cNvSpPr txBox="1"/>
          <p:nvPr/>
        </p:nvSpPr>
        <p:spPr>
          <a:xfrm>
            <a:off x="711151" y="371825"/>
            <a:ext cx="686530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IN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Corporate Example</a:t>
            </a:r>
            <a:endParaRPr lang="en-IN"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865CF350-64AB-65AC-3356-1FD1AD909104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12310-9833-6081-1884-684B9C5F3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88" y="1135867"/>
            <a:ext cx="4991797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079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54068-2A05-A478-2130-3A5B4BF2B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F136-157D-6E94-ABE8-518F0CAF6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Summary of This Section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0ED3CE-05DA-FC7A-7073-FC89403D5F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80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03799-1857-2F0C-503E-BC687284E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65" y="1224515"/>
            <a:ext cx="4801270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329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05D94-9024-97CE-6C40-676BFC504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0EC8-1888-16D2-BC98-0685DE99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What Comes Next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32BB96-0C9B-4F5A-F61A-F8FB02490D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81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AEC73-6AE9-3D46-06BC-62BB9A13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58" y="1305457"/>
            <a:ext cx="4744112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367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3B9EB-6EB8-DD85-4EEB-94E33385A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54F1D2-DF54-7529-67B3-2AE4ADA3BF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82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CE509-3928-C530-454A-AE8122651E02}"/>
              </a:ext>
            </a:extLst>
          </p:cNvPr>
          <p:cNvSpPr txBox="1"/>
          <p:nvPr/>
        </p:nvSpPr>
        <p:spPr>
          <a:xfrm>
            <a:off x="849085" y="1109990"/>
            <a:ext cx="7445829" cy="247593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Explainable AI (XAI) for Reinforcement Learning — Making AI Decisions Understandable</a:t>
            </a:r>
            <a:endParaRPr lang="en-IN" sz="36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918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18F310-FF60-B73A-C773-43ADAC7FB1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83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DB7F91-45B4-1DEE-6AA6-A30ABD505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178135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  <a:sym typeface="Arial"/>
              </a:rPr>
              <a:t>Why Explainability Is No Longer Optional</a:t>
            </a:r>
            <a:endParaRPr lang="en-IN" sz="2800" b="1" dirty="0">
              <a:latin typeface="Lato"/>
              <a:ea typeface="Lato"/>
              <a:cs typeface="Lato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6408A2-995E-BFA1-8761-F8A9A3590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87" y="845492"/>
            <a:ext cx="5601482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076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B9174-63D3-D4FE-8576-9714D56F1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08029-D940-8F11-DA9C-0CF0124C96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84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4CBA74-9737-DE16-53AA-918B8103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57" y="162788"/>
            <a:ext cx="7602678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Why RL Is Harder to Explain Than Normal ML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9B7681-BE9E-9D3F-0856-8A3191837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75" y="916949"/>
            <a:ext cx="5611008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525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2C19C-E778-8FC0-CDF9-8B65EA8E0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01D70-EC04-01B3-0845-85902823C2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85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8877D6-3008-D8EE-BF9C-1148A2206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231078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Three Simple Ways to Explain RL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AB6DD-6DF9-E546-681C-BF8CD2EF4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29" y="715493"/>
            <a:ext cx="4820323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580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6F8F5-56BF-20C0-9032-EE4636D1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6C5974-F4A9-D206-AF3C-983A0FEFB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86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C02327-DEC2-BFD3-19F3-3CF728F7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Feature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3BF48-1A1D-378B-180A-85CF0F420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755702"/>
            <a:ext cx="4810796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068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0FC63-1D54-0178-6CB2-2E16B8988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A4A621-5863-595F-B471-3350C98809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87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1F5B43-9E12-3E2B-5CCF-75A90F4B2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357500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Counterfactual Explanation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6D397-8160-1AF8-3EBA-366CBD6D9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9" y="780178"/>
            <a:ext cx="5191850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570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F87F9-7FA9-D001-3EE9-C5E8A5F49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72E4C-8300-9027-C4B5-46988D7C0F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88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A6AF57-0308-9370-3BF7-4E58B891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Policy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0ECFE-20FE-F204-0BD8-7F1BE4FF4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67" y="791775"/>
            <a:ext cx="4448796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439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73225-CBDC-EC6E-46AF-F5F156E77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60E149-25FF-731B-380C-04E2C255E9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89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43408F-9660-8B0F-D922-3E7ABF5AD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5" y="102393"/>
            <a:ext cx="7380515" cy="893650"/>
          </a:xfrm>
          <a:solidFill>
            <a:srgbClr val="FF0000"/>
          </a:solidFill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Corporate Case Study — Supply Chain Optimization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B580E-D927-8960-E40C-945E6950D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85" y="1109458"/>
            <a:ext cx="5973009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82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BB90F671-C037-22A0-222B-6ECCFD411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AFF940EF-9B41-7CC1-B470-C0EC0A8319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9</a:t>
            </a:fld>
            <a:endParaRPr sz="9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7BC0D42E-DB72-2D07-23A1-8C7D1F44D562}"/>
              </a:ext>
            </a:extLst>
          </p:cNvPr>
          <p:cNvSpPr txBox="1"/>
          <p:nvPr/>
        </p:nvSpPr>
        <p:spPr>
          <a:xfrm>
            <a:off x="711151" y="371825"/>
            <a:ext cx="686530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Reinforcement Learning in One Loop</a:t>
            </a:r>
          </a:p>
          <a:p>
            <a:pPr lvl="0"/>
            <a:endParaRPr lang="en-IN"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355112D4-0738-7970-F5BC-892CCF1CDEC3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619C17-B5EF-B1A5-12D4-04BD09B75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19" y="1078227"/>
            <a:ext cx="5325218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047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9BB62-5F34-5309-70AB-094C7397C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8409C9-7481-2F62-685F-29D50F75D4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90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C7B19E-EE1B-B35A-1FAF-AC2F1EABE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876057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Where Research Is Moving (2024–2026)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7D6B1-AEE1-8B6E-B6DB-BC08940FF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82" y="852327"/>
            <a:ext cx="5553850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882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E71DE-B14C-EFFC-F51A-F2705CD04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2EBA72-426C-75E5-1198-3ECF2B39BB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91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42DAA8-C405-32F5-979D-FD920F02A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8" y="121966"/>
            <a:ext cx="6998521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Simple Conceptual Code for Explanation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FA3CB-BB68-D384-1C5B-1DB8B309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938893"/>
            <a:ext cx="8366648" cy="3886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7543B4-1120-7054-2DDB-C5EA844CA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061" y="722878"/>
            <a:ext cx="3943900" cy="55610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138171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040DC-B197-02CF-2702-7DAC07F44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014C30-9146-0BF6-3D5D-F9053107A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92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E2087B-E2D3-BDA6-FA17-21EA6116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635335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Important Reality for Corporate Professionals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4F4A7-6928-B9C6-76ED-39754C2F9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73" y="861097"/>
            <a:ext cx="5715798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808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ACDB9-F11C-4885-DC9C-6B44E724F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3C20F5-1615-7B49-19D6-EA16FADAC0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93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966720-1E49-51B3-595A-FF0DD6B7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177885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Short Engagement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CBEE2-2369-33F1-00AE-9F44DF6C2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50" y="740768"/>
            <a:ext cx="5287113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538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D7DDA-7DB7-9C55-057A-88A29FB13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C466DE-C80A-54BC-2883-3906753C17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94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70B17A-22D0-7BBD-C5DE-6893EA031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141271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Key Takeaway of This Section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E874E-A8DB-49A1-B390-1CE7052B7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83" y="714825"/>
            <a:ext cx="5811061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121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DD60C-2EC1-4740-2FD4-F520BEDE8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7DAF2-0FA0-FF2B-CA23-42C5FBB3E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95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ACAECC-68B7-B332-90C4-AB86AFA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What Comes 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0FBBC-D248-0631-6870-71E4A35C4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27882"/>
            <a:ext cx="5220429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362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9E825-3A91-AC3F-007B-DD36E07CD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EBD01-AE30-877E-3088-A7208E6B8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08" y="936384"/>
            <a:ext cx="7640183" cy="2990638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4000" b="1" dirty="0">
                <a:latin typeface="Lato"/>
                <a:ea typeface="Lato"/>
                <a:cs typeface="Lato"/>
              </a:rPr>
              <a:t>Safe Reinforcement Learning &amp; Human-in-the-Loop Systems</a:t>
            </a:r>
            <a:endParaRPr lang="en-IN" sz="40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6E98AE-178E-07D5-1FA3-59A0FE175A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12555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992E-134C-C386-69ED-D7A374E31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7076848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  <a:sym typeface="Proxima Nova"/>
              </a:rPr>
              <a:t>Safe Reinforcement Learning &amp; Human-in-the-Loop Systems</a:t>
            </a:r>
            <a:endParaRPr lang="en-IN" sz="2800" b="1" dirty="0">
              <a:latin typeface="Lato"/>
              <a:ea typeface="Lato"/>
              <a:cs typeface="Lato"/>
              <a:sym typeface="Proxima Nov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BF7C2F-54C0-D773-FFCD-4312C41F1B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97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46DCC-4B99-79BF-6526-7009DCF9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21" y="1365283"/>
            <a:ext cx="6182588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772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252AD-A6F1-A8B5-8A01-4BFC532AE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F9297-1071-AACC-8FF1-F7C2E2C4E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6978876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What Is Safe Reinforcement Learning?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29860D-347E-AD54-F031-1D450992C1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98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663DD-0F69-7EE1-92F0-0E01FA1D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07" y="1285711"/>
            <a:ext cx="5344271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842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4D29C-AB11-6227-9607-78946A96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1794D-7512-BE70-F3AB-89785A6C1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6995205" cy="562407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Corporate Example — Energy Grid Control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2EA2DD-2797-01D0-69C0-7A5BC35DCF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99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48616-AD5A-FEE2-C5B5-C8DCC65D7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95" y="1248251"/>
            <a:ext cx="5591955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86501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Them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  <wetp:taskpane dockstate="right" visibility="0" width="525" row="1">
    <wetp:webextensionref xmlns:r="http://schemas.openxmlformats.org/officeDocument/2006/relationships" r:id="rId2"/>
  </wetp:taskpane>
  <wetp:taskpane dockstate="right" visibility="0" width="525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85B5C98C-7D06-4C64-B5F4-DB4BE79A374C}">
  <we:reference id="wa200003964" version="1.0.0.0" store="en-US" storeType="OMEX"/>
  <we:alternateReferences>
    <we:reference id="WA200003964" version="1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D0032793-D497-4CF2-8537-82E2B68794F5}">
  <we:reference id="wa200005566" version="3.0.0.3" store="en-US" storeType="OMEX"/>
  <we:alternateReferences>
    <we:reference id="WA200005566" version="3.0.0.3" store="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452DFDC3-C9BC-4AD8-9FD1-A46FE19EEFD4}">
  <we:reference id="wa200003052" version="7.0.0.0" store="en-US" storeType="OMEX"/>
  <we:alternateReferences>
    <we:reference id="WA200003052" version="7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3714</TotalTime>
  <Words>2347</Words>
  <Application>Microsoft Office PowerPoint</Application>
  <PresentationFormat>On-screen Show (16:9)</PresentationFormat>
  <Paragraphs>516</Paragraphs>
  <Slides>231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231</vt:i4>
      </vt:variant>
    </vt:vector>
  </HeadingPairs>
  <TitlesOfParts>
    <vt:vector size="237" baseType="lpstr">
      <vt:lpstr>Lato</vt:lpstr>
      <vt:lpstr>Arial</vt:lpstr>
      <vt:lpstr>Proxima Nova</vt:lpstr>
      <vt:lpstr>Calibri</vt:lpstr>
      <vt:lpstr>Roboto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We Need Structure in Reinforcement Learning</vt:lpstr>
      <vt:lpstr>What Is a Markov Decision Process?</vt:lpstr>
      <vt:lpstr>Corporate Example You Can Visualize</vt:lpstr>
      <vt:lpstr>State — Where Am I Right Now?</vt:lpstr>
      <vt:lpstr>Action — What Can I Do?</vt:lpstr>
      <vt:lpstr>Transition — What Happens Next?</vt:lpstr>
      <vt:lpstr>Reward — Was the Decision Good or Bad?</vt:lpstr>
      <vt:lpstr>Policy — The Decision Strategy</vt:lpstr>
      <vt:lpstr>The Markov Property (Very Important)</vt:lpstr>
      <vt:lpstr>Why This Assumption Matters</vt:lpstr>
      <vt:lpstr>Tiny Code to Lock the Idea—MDP (GitHub) </vt:lpstr>
      <vt:lpstr>Why MDP Is Important for Explainable AI</vt:lpstr>
      <vt:lpstr>Modern Research Insight (2025–2026)</vt:lpstr>
      <vt:lpstr>Quick Engagement Check-MCQ 2</vt:lpstr>
      <vt:lpstr>Quick Engagement Check-MCQ 2 Answer</vt:lpstr>
      <vt:lpstr>Summary of This Section</vt:lpstr>
      <vt:lpstr>What Comes Next</vt:lpstr>
      <vt:lpstr>Value Functions &amp; Q-Learning — How RL Learns What Is “Good”</vt:lpstr>
      <vt:lpstr>Why We Need Value in Reinforcement Learning? </vt:lpstr>
      <vt:lpstr>A Corporate Example Everyone Understands </vt:lpstr>
      <vt:lpstr>What Is Value? (Simplest Meaning) </vt:lpstr>
      <vt:lpstr>State Value — How Good Is This Situation? </vt:lpstr>
      <vt:lpstr>Action Value (Q-Value) — How Good Is This Action? </vt:lpstr>
      <vt:lpstr>Why Q-Learning Is So Popular </vt:lpstr>
      <vt:lpstr>Simple Q-Learning Update </vt:lpstr>
      <vt:lpstr>Why Learning Takes Time </vt:lpstr>
      <vt:lpstr>Why This Is Hard to Explain </vt:lpstr>
      <vt:lpstr>What Research Is Doing (2025–2026) </vt:lpstr>
      <vt:lpstr>Quick Engagement MCQ 3 </vt:lpstr>
      <vt:lpstr>Quick Engagement MCQ 3 Answer </vt:lpstr>
      <vt:lpstr>Why Value &amp; Q-Learning Matter for Explainability </vt:lpstr>
      <vt:lpstr>Summary of This Section </vt:lpstr>
      <vt:lpstr>What Comes Next </vt:lpstr>
      <vt:lpstr>PowerPoint Presentation</vt:lpstr>
      <vt:lpstr>Why Q-Learning Is Not Enough in Real World?</vt:lpstr>
      <vt:lpstr>This Is Where Deep Learning Enters</vt:lpstr>
      <vt:lpstr>What Is a Deep Q-Network?</vt:lpstr>
      <vt:lpstr>Corporate Example — Dynamic Pricing</vt:lpstr>
      <vt:lpstr>Conceptual Code Example (GitHub)</vt:lpstr>
      <vt:lpstr>Why This Changed Industry</vt:lpstr>
      <vt:lpstr>But Here Is the Big Problem</vt:lpstr>
      <vt:lpstr>Explainability Challenge in Deep RL</vt:lpstr>
      <vt:lpstr>Recent Research Direction (2024–2026)</vt:lpstr>
      <vt:lpstr>Engagement Reflection</vt:lpstr>
      <vt:lpstr>Why This Section Is Important for You</vt:lpstr>
      <vt:lpstr>Key Takeaway Before We Move Forward</vt:lpstr>
      <vt:lpstr>What Comes Next</vt:lpstr>
      <vt:lpstr>Actor–Critic &amp; Modern Reinforcement Learning (Simple &amp; Practical)</vt:lpstr>
      <vt:lpstr>Why We Need More Than DQN?</vt:lpstr>
      <vt:lpstr>Why We Need More Than DQN?</vt:lpstr>
      <vt:lpstr>Actor–Critic in the Simplest Words</vt:lpstr>
      <vt:lpstr>Corporate Example Everyone Understands</vt:lpstr>
      <vt:lpstr>Why Actor–Critic Is Powerful</vt:lpstr>
      <vt:lpstr>Tiny Code Idea (GitHub)</vt:lpstr>
      <vt:lpstr>From Actor–Critic to Modern RL (PPO)</vt:lpstr>
      <vt:lpstr>What Is PPO (Simplest Meaning)</vt:lpstr>
      <vt:lpstr>Why PPO Is Used in Practice</vt:lpstr>
      <vt:lpstr>Explainability Challenge Here</vt:lpstr>
      <vt:lpstr>Corporate Business Reality</vt:lpstr>
      <vt:lpstr>Key Research Direction (2024–2026)</vt:lpstr>
      <vt:lpstr>Quick Engagement Reflection</vt:lpstr>
      <vt:lpstr>Summary of This Section</vt:lpstr>
      <vt:lpstr>What Comes Next</vt:lpstr>
      <vt:lpstr>PowerPoint Presentation</vt:lpstr>
      <vt:lpstr>Why Explainability Is No Longer Optional</vt:lpstr>
      <vt:lpstr>Why RL Is Harder to Explain Than Normal ML</vt:lpstr>
      <vt:lpstr>Three Simple Ways to Explain RL</vt:lpstr>
      <vt:lpstr>Feature Importance</vt:lpstr>
      <vt:lpstr>Counterfactual Explanation</vt:lpstr>
      <vt:lpstr>Policy Summary</vt:lpstr>
      <vt:lpstr>Corporate Case Study — Supply Chain Optimization</vt:lpstr>
      <vt:lpstr>Where Research Is Moving (2024–2026)</vt:lpstr>
      <vt:lpstr>Simple Conceptual Code for Explanation</vt:lpstr>
      <vt:lpstr>Important Reality for Corporate Professionals</vt:lpstr>
      <vt:lpstr>Short Engagement Question</vt:lpstr>
      <vt:lpstr>Key Takeaway of This Section</vt:lpstr>
      <vt:lpstr>What Comes Next</vt:lpstr>
      <vt:lpstr>Safe Reinforcement Learning &amp; Human-in-the-Loop Systems</vt:lpstr>
      <vt:lpstr>Safe Reinforcement Learning &amp; Human-in-the-Loop Systems</vt:lpstr>
      <vt:lpstr>What Is Safe Reinforcement Learning?</vt:lpstr>
      <vt:lpstr>Corporate Example — Energy Grid Control</vt:lpstr>
      <vt:lpstr>How Safety Is Implemented (Simple View)</vt:lpstr>
      <vt:lpstr>Why Safety Improves Explainability</vt:lpstr>
      <vt:lpstr>Human-in-the-Loop Systems</vt:lpstr>
      <vt:lpstr>What Does That Mean?</vt:lpstr>
      <vt:lpstr>AI with Human Feedback</vt:lpstr>
      <vt:lpstr>Why This Matters for 2026</vt:lpstr>
      <vt:lpstr>Real Business Reality</vt:lpstr>
      <vt:lpstr>Engagement Reflection</vt:lpstr>
      <vt:lpstr>Key Takeaways of This Section</vt:lpstr>
      <vt:lpstr>What Comes Next</vt:lpstr>
      <vt:lpstr>Evaluation of Reinforcement Learning &amp; Explainable AI</vt:lpstr>
      <vt:lpstr>Why Evaluation Is Often Ignored — and Why That Is a Mistake</vt:lpstr>
      <vt:lpstr>Evaluation in Reinforcement Learning (Simple View)</vt:lpstr>
      <vt:lpstr>Corporate Example — Customer Retention System</vt:lpstr>
      <vt:lpstr>Now Let Us Talk About Explainable AI Evaluation</vt:lpstr>
      <vt:lpstr>Three Questions to Evaluate Explanations</vt:lpstr>
      <vt:lpstr>Simple Example of Explanation Evaluation</vt:lpstr>
      <vt:lpstr>Why This Matters in Real Companies</vt:lpstr>
      <vt:lpstr>Modern Research Direction (2024–2026)</vt:lpstr>
      <vt:lpstr>Explainability vs Performance Trade-off</vt:lpstr>
      <vt:lpstr>Quick Engagement MCQ 4</vt:lpstr>
      <vt:lpstr>Quick Engagement MCQ 4 Answer</vt:lpstr>
      <vt:lpstr>Key Takeaways of This Section</vt:lpstr>
      <vt:lpstr>What Comes Next</vt:lpstr>
      <vt:lpstr>From Models to Real Systems — Deployment, Governance &amp; Future Readiness</vt:lpstr>
      <vt:lpstr>Why Real AI Is More Than Algorithms</vt:lpstr>
      <vt:lpstr>What a Real RL + XAI System Looks Like</vt:lpstr>
      <vt:lpstr>Corporate Example (Bank Use Case)</vt:lpstr>
      <vt:lpstr>Why Monitoring Is Critical</vt:lpstr>
      <vt:lpstr>Governance &amp; Regulation (2026 Reality)</vt:lpstr>
      <vt:lpstr>Why Documentation Matters</vt:lpstr>
      <vt:lpstr>Where Research Is Headed (2025–2026)</vt:lpstr>
      <vt:lpstr>Why This Matters for Master’s Students</vt:lpstr>
      <vt:lpstr>Reflection Question</vt:lpstr>
      <vt:lpstr>Key Takeaways</vt:lpstr>
      <vt:lpstr>What’s Next?</vt:lpstr>
      <vt:lpstr>From Revision to Research Thinking — How to Use What You Learned </vt:lpstr>
      <vt:lpstr>Why Revision Alone Is Not Enough</vt:lpstr>
      <vt:lpstr>How Researchers Look at RL and XAI</vt:lpstr>
      <vt:lpstr>Identifying Research Gaps (Very Simple)</vt:lpstr>
      <vt:lpstr>Corporate Example (Customer Retention)</vt:lpstr>
      <vt:lpstr>Thinking in Variables</vt:lpstr>
      <vt:lpstr>Importance of Baselines</vt:lpstr>
      <vt:lpstr>Evaluation Defines Research Quality</vt:lpstr>
      <vt:lpstr>Explainability: Research Goldmine</vt:lpstr>
      <vt:lpstr>How to Read Research Papers</vt:lpstr>
      <vt:lpstr>Advantage of Corporate Professionals</vt:lpstr>
      <vt:lpstr>Key Mindset Shift</vt:lpstr>
      <vt:lpstr>Reflection Question</vt:lpstr>
      <vt:lpstr>What Comes Next</vt:lpstr>
      <vt:lpstr>Putting Everything Together — How RL + XAI Actually Work in Practice</vt:lpstr>
      <vt:lpstr>Let Us Pause and Connect the Dots</vt:lpstr>
      <vt:lpstr>A Simple End-to-End Story</vt:lpstr>
      <vt:lpstr>Step 1: Defining the Problem</vt:lpstr>
      <vt:lpstr>Step 2: Learning From Interaction</vt:lpstr>
      <vt:lpstr>Step 3: Scaling With Deep Learning</vt:lpstr>
      <vt:lpstr>Step 4: The Trust Problem</vt:lpstr>
      <vt:lpstr>Step 5: Adding Explainable AI</vt:lpstr>
      <vt:lpstr>Step 6: Safety &amp; Human Oversight</vt:lpstr>
      <vt:lpstr>Step 7: Monitoring &amp; Evaluation</vt:lpstr>
      <vt:lpstr>Why End-to-End View Matters</vt:lpstr>
      <vt:lpstr>Why This Matters in Exams</vt:lpstr>
      <vt:lpstr>Why This Matters in Research</vt:lpstr>
      <vt:lpstr>Quick Retention Check</vt:lpstr>
      <vt:lpstr>Quick Retention Check (Answer)</vt:lpstr>
      <vt:lpstr>Key Takeaway</vt:lpstr>
      <vt:lpstr>What Comes Next</vt:lpstr>
      <vt:lpstr>PowerPoint Presentation</vt:lpstr>
      <vt:lpstr>Why Open Problems Matter</vt:lpstr>
      <vt:lpstr>Open Problem 1</vt:lpstr>
      <vt:lpstr>Open Problem 2</vt:lpstr>
      <vt:lpstr>Open Problem 3</vt:lpstr>
      <vt:lpstr>Open Problem 4</vt:lpstr>
      <vt:lpstr>Open Problem 5</vt:lpstr>
      <vt:lpstr>From Implementation to Investigation</vt:lpstr>
      <vt:lpstr>How to Frame a Strong Research Problem</vt:lpstr>
      <vt:lpstr>Corporate + Research Connection</vt:lpstr>
      <vt:lpstr>Why This Matters for Career</vt:lpstr>
      <vt:lpstr>Reflection Question</vt:lpstr>
      <vt:lpstr>Reflection Question (Answer)</vt:lpstr>
      <vt:lpstr>Key Takeaway</vt:lpstr>
      <vt:lpstr>What Comes Next</vt:lpstr>
      <vt:lpstr>Clearing Confusions &amp; Locking Core Understanding (RL + XAI)</vt:lpstr>
      <vt:lpstr>Why This Section Is Important</vt:lpstr>
      <vt:lpstr>Confusion #1 — RL vs Supervised Learning</vt:lpstr>
      <vt:lpstr>Confusion #2 — Reward vs Value</vt:lpstr>
      <vt:lpstr>Confusion #3 — Q-Learning vs Policy Learning</vt:lpstr>
      <vt:lpstr>Confusion #4 — Why Explainability Is Needed</vt:lpstr>
      <vt:lpstr>Simple End-to-End Mental Model</vt:lpstr>
      <vt:lpstr>Explain RL + XAI in One Minute</vt:lpstr>
      <vt:lpstr>Exam &amp; Interview Clarity</vt:lpstr>
      <vt:lpstr>Real-World Reality Check</vt:lpstr>
      <vt:lpstr>Reflection</vt:lpstr>
      <vt:lpstr>Key Takeaways</vt:lpstr>
      <vt:lpstr>What Comes Next</vt:lpstr>
      <vt:lpstr>If You Remember Only This Much — RL &amp; XAI Made Clear</vt:lpstr>
      <vt:lpstr>Why This Section Is Important</vt:lpstr>
      <vt:lpstr>One Simple Story That Explains Everything</vt:lpstr>
      <vt:lpstr>What Reinforcement Learning Really Solves</vt:lpstr>
      <vt:lpstr>Where Explainable AI Fits Naturally</vt:lpstr>
      <vt:lpstr>Why RL and XAI Must Work Together</vt:lpstr>
      <vt:lpstr>The One Mental Model to Keep</vt:lpstr>
      <vt:lpstr>How to Explain RL + XAI to Anyone</vt:lpstr>
      <vt:lpstr>Addressing a Common Feeling</vt:lpstr>
      <vt:lpstr>What Real Systems Actually Need</vt:lpstr>
      <vt:lpstr>Quick Reflection</vt:lpstr>
      <vt:lpstr>What You Have Gained So Far</vt:lpstr>
      <vt:lpstr>Where We Go Next</vt:lpstr>
      <vt:lpstr>Complete Picture — Reinforcement Learning &amp; Explainable AI</vt:lpstr>
      <vt:lpstr>Let Us Bring Everything Together</vt:lpstr>
      <vt:lpstr>What Reinforcement Learning Is Really About</vt:lpstr>
      <vt:lpstr>Why Time and Consequences Matter</vt:lpstr>
      <vt:lpstr>How Structure Makes Learning Possible</vt:lpstr>
      <vt:lpstr>Why Deep Learning Was Needed</vt:lpstr>
      <vt:lpstr>The Trust Problem</vt:lpstr>
      <vt:lpstr>Where Explainable AI Fits Perfectly</vt:lpstr>
      <vt:lpstr>Why Explainability Is Not Optional</vt:lpstr>
      <vt:lpstr>Why Safety and Human Oversight Matter</vt:lpstr>
      <vt:lpstr>How Evaluation Holds Everything Together</vt:lpstr>
      <vt:lpstr>One Simple End-to-End View</vt:lpstr>
      <vt:lpstr>What You Should Be Able to Say Confidently</vt:lpstr>
      <vt:lpstr>Why This Understanding Matters</vt:lpstr>
      <vt:lpstr>Final Reflection</vt:lpstr>
      <vt:lpstr>Where We Stop and What Stays With You</vt:lpstr>
      <vt:lpstr>AI Impact Summit 2026 – RL &amp; Explainable AI Projects</vt:lpstr>
      <vt:lpstr>1️⃣ REC Limited – Smart Energy Trading</vt:lpstr>
      <vt:lpstr>2️⃣ Wipro – Trusted &amp; Explainable AI</vt:lpstr>
      <vt:lpstr>3️⃣ SatSure – AI for Agriculture Intelligence</vt:lpstr>
      <vt:lpstr>4️⃣ Intello Labs – AI-Based Crop Grading</vt:lpstr>
      <vt:lpstr>5️⃣ Wysa – Adaptive AI in Mental Health</vt:lpstr>
      <vt:lpstr>Strong Closing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Jyoti Dabass</cp:lastModifiedBy>
  <cp:revision>91</cp:revision>
  <dcterms:modified xsi:type="dcterms:W3CDTF">2026-02-20T10:47:01Z</dcterms:modified>
</cp:coreProperties>
</file>